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8"/>
  </p:notesMasterIdLst>
  <p:sldIdLst>
    <p:sldId id="256" r:id="rId2"/>
    <p:sldId id="257" r:id="rId3"/>
    <p:sldId id="260" r:id="rId4"/>
    <p:sldId id="258" r:id="rId5"/>
    <p:sldId id="259" r:id="rId6"/>
    <p:sldId id="261" r:id="rId7"/>
    <p:sldId id="262" r:id="rId8"/>
    <p:sldId id="263" r:id="rId9"/>
    <p:sldId id="267" r:id="rId10"/>
    <p:sldId id="268" r:id="rId11"/>
    <p:sldId id="265" r:id="rId12"/>
    <p:sldId id="269" r:id="rId13"/>
    <p:sldId id="271" r:id="rId14"/>
    <p:sldId id="270" r:id="rId15"/>
    <p:sldId id="264"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7"/>
    <p:restoredTop sz="94582"/>
  </p:normalViewPr>
  <p:slideViewPr>
    <p:cSldViewPr snapToGrid="0" snapToObjects="1">
      <p:cViewPr>
        <p:scale>
          <a:sx n="94" d="100"/>
          <a:sy n="94" d="100"/>
        </p:scale>
        <p:origin x="1176"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AC9722-7A43-FF48-B8C4-BCA7FB768E64}" type="datetimeFigureOut">
              <a:rPr lang="en-US" smtClean="0"/>
              <a:t>5/5/22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87B0D-C0C1-7040-8E18-B942A1413789}" type="slidenum">
              <a:rPr lang="en-US" smtClean="0"/>
              <a:t>‹#›</a:t>
            </a:fld>
            <a:endParaRPr lang="en-US"/>
          </a:p>
        </p:txBody>
      </p:sp>
    </p:spTree>
    <p:extLst>
      <p:ext uri="{BB962C8B-B14F-4D97-AF65-F5344CB8AC3E}">
        <p14:creationId xmlns:p14="http://schemas.microsoft.com/office/powerpoint/2010/main" val="3791672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Keras</a:t>
            </a:r>
            <a:r>
              <a:rPr lang="en-US" dirty="0"/>
              <a:t> is used to quickly build and test machine learning models using TensorFlow as a backend. Most often used for prototyping, full-scale applications will likely use TensorFlow directly. Anaconda is a data science platform, specifically used </a:t>
            </a:r>
            <a:r>
              <a:rPr lang="en-US" dirty="0" err="1"/>
              <a:t>jupyter</a:t>
            </a:r>
            <a:r>
              <a:rPr lang="en-US" dirty="0"/>
              <a:t> notebook, which is essentially a more graphical python shell. </a:t>
            </a:r>
          </a:p>
        </p:txBody>
      </p:sp>
      <p:sp>
        <p:nvSpPr>
          <p:cNvPr id="4" name="Slide Number Placeholder 3"/>
          <p:cNvSpPr>
            <a:spLocks noGrp="1"/>
          </p:cNvSpPr>
          <p:nvPr>
            <p:ph type="sldNum" sz="quarter" idx="5"/>
          </p:nvPr>
        </p:nvSpPr>
        <p:spPr/>
        <p:txBody>
          <a:bodyPr/>
          <a:lstStyle/>
          <a:p>
            <a:fld id="{F2387B0D-C0C1-7040-8E18-B942A1413789}" type="slidenum">
              <a:rPr lang="en-US" smtClean="0"/>
              <a:t>7</a:t>
            </a:fld>
            <a:endParaRPr lang="en-US"/>
          </a:p>
        </p:txBody>
      </p:sp>
    </p:spTree>
    <p:extLst>
      <p:ext uri="{BB962C8B-B14F-4D97-AF65-F5344CB8AC3E}">
        <p14:creationId xmlns:p14="http://schemas.microsoft.com/office/powerpoint/2010/main" val="403414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Chose year for more efficient training and optimization, and potential for outliers in 2020 data. Calls for service data was used because that was the only dataset that provided detailed space and time data for individual crimes. Cannot train on uniform crime report. </a:t>
            </a:r>
          </a:p>
        </p:txBody>
      </p:sp>
      <p:sp>
        <p:nvSpPr>
          <p:cNvPr id="4" name="Slide Number Placeholder 3"/>
          <p:cNvSpPr>
            <a:spLocks noGrp="1"/>
          </p:cNvSpPr>
          <p:nvPr>
            <p:ph type="sldNum" sz="quarter" idx="5"/>
          </p:nvPr>
        </p:nvSpPr>
        <p:spPr/>
        <p:txBody>
          <a:bodyPr/>
          <a:lstStyle/>
          <a:p>
            <a:fld id="{F2387B0D-C0C1-7040-8E18-B942A1413789}" type="slidenum">
              <a:rPr lang="en-US" smtClean="0"/>
              <a:t>15</a:t>
            </a:fld>
            <a:endParaRPr lang="en-US"/>
          </a:p>
        </p:txBody>
      </p:sp>
    </p:spTree>
    <p:extLst>
      <p:ext uri="{BB962C8B-B14F-4D97-AF65-F5344CB8AC3E}">
        <p14:creationId xmlns:p14="http://schemas.microsoft.com/office/powerpoint/2010/main" val="2617622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449C-77B2-AD4E-B66B-8834A8F8DA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7DF94F-71C1-6648-9547-6AE99A1CE7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6E1F5D-C432-F945-81B4-A3D433D01C3D}"/>
              </a:ext>
            </a:extLst>
          </p:cNvPr>
          <p:cNvSpPr>
            <a:spLocks noGrp="1"/>
          </p:cNvSpPr>
          <p:nvPr>
            <p:ph type="dt" sz="half" idx="10"/>
          </p:nvPr>
        </p:nvSpPr>
        <p:spPr/>
        <p:txBody>
          <a:bodyPr/>
          <a:lstStyle/>
          <a:p>
            <a:fld id="{BCCDC7A4-54E1-A444-90A0-961F985CA20F}" type="datetime1">
              <a:rPr lang="en-US" smtClean="0"/>
              <a:t>5/5/22</a:t>
            </a:fld>
            <a:endParaRPr lang="en-US"/>
          </a:p>
        </p:txBody>
      </p:sp>
      <p:sp>
        <p:nvSpPr>
          <p:cNvPr id="5" name="Footer Placeholder 4">
            <a:extLst>
              <a:ext uri="{FF2B5EF4-FFF2-40B4-BE49-F238E27FC236}">
                <a16:creationId xmlns:a16="http://schemas.microsoft.com/office/drawing/2014/main" id="{8E06BC3F-9636-CA40-BEB9-1B445C0A8B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6EF30A-50D4-D64F-8B43-8CD8392A5D6F}"/>
              </a:ext>
            </a:extLst>
          </p:cNvPr>
          <p:cNvSpPr>
            <a:spLocks noGrp="1"/>
          </p:cNvSpPr>
          <p:nvPr>
            <p:ph type="sldNum" sz="quarter" idx="12"/>
          </p:nvPr>
        </p:nvSpPr>
        <p:spPr/>
        <p:txBody>
          <a:bodyPr/>
          <a:lstStyle/>
          <a:p>
            <a:fld id="{78F05B8B-B97C-A741-B2D8-2A5FCE105ABB}" type="slidenum">
              <a:rPr lang="en-US" smtClean="0"/>
              <a:t>‹#›</a:t>
            </a:fld>
            <a:endParaRPr lang="en-US"/>
          </a:p>
        </p:txBody>
      </p:sp>
    </p:spTree>
    <p:extLst>
      <p:ext uri="{BB962C8B-B14F-4D97-AF65-F5344CB8AC3E}">
        <p14:creationId xmlns:p14="http://schemas.microsoft.com/office/powerpoint/2010/main" val="1921616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2E5C8-A1AF-4E43-95EA-1059484593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15474-6B5A-CD4A-A248-B04E455CE4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B93A35-E4EB-C743-A7B3-D0D0AA82386F}"/>
              </a:ext>
            </a:extLst>
          </p:cNvPr>
          <p:cNvSpPr>
            <a:spLocks noGrp="1"/>
          </p:cNvSpPr>
          <p:nvPr>
            <p:ph type="dt" sz="half" idx="10"/>
          </p:nvPr>
        </p:nvSpPr>
        <p:spPr/>
        <p:txBody>
          <a:bodyPr/>
          <a:lstStyle/>
          <a:p>
            <a:fld id="{143DC2C2-20E5-7244-AF97-2070F733A040}" type="datetime1">
              <a:rPr lang="en-US" smtClean="0"/>
              <a:t>5/5/22</a:t>
            </a:fld>
            <a:endParaRPr lang="en-US"/>
          </a:p>
        </p:txBody>
      </p:sp>
      <p:sp>
        <p:nvSpPr>
          <p:cNvPr id="5" name="Footer Placeholder 4">
            <a:extLst>
              <a:ext uri="{FF2B5EF4-FFF2-40B4-BE49-F238E27FC236}">
                <a16:creationId xmlns:a16="http://schemas.microsoft.com/office/drawing/2014/main" id="{A6E1C441-A18F-5646-B10C-8A4F86F264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1FF46C-CFF0-9641-B9BC-6709D8680707}"/>
              </a:ext>
            </a:extLst>
          </p:cNvPr>
          <p:cNvSpPr>
            <a:spLocks noGrp="1"/>
          </p:cNvSpPr>
          <p:nvPr>
            <p:ph type="sldNum" sz="quarter" idx="12"/>
          </p:nvPr>
        </p:nvSpPr>
        <p:spPr/>
        <p:txBody>
          <a:bodyPr/>
          <a:lstStyle/>
          <a:p>
            <a:fld id="{78F05B8B-B97C-A741-B2D8-2A5FCE105ABB}" type="slidenum">
              <a:rPr lang="en-US" smtClean="0"/>
              <a:t>‹#›</a:t>
            </a:fld>
            <a:endParaRPr lang="en-US"/>
          </a:p>
        </p:txBody>
      </p:sp>
    </p:spTree>
    <p:extLst>
      <p:ext uri="{BB962C8B-B14F-4D97-AF65-F5344CB8AC3E}">
        <p14:creationId xmlns:p14="http://schemas.microsoft.com/office/powerpoint/2010/main" val="216881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FB54D1-4A25-F54C-A5D9-FC9D6FC445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31DC13-A3F1-7F40-8474-89CCC47E6C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A95909-0412-F048-92AC-96225ACFB09A}"/>
              </a:ext>
            </a:extLst>
          </p:cNvPr>
          <p:cNvSpPr>
            <a:spLocks noGrp="1"/>
          </p:cNvSpPr>
          <p:nvPr>
            <p:ph type="dt" sz="half" idx="10"/>
          </p:nvPr>
        </p:nvSpPr>
        <p:spPr/>
        <p:txBody>
          <a:bodyPr/>
          <a:lstStyle/>
          <a:p>
            <a:fld id="{F7676F58-E974-DF4E-A0C0-74189A538FAF}" type="datetime1">
              <a:rPr lang="en-US" smtClean="0"/>
              <a:t>5/5/22</a:t>
            </a:fld>
            <a:endParaRPr lang="en-US"/>
          </a:p>
        </p:txBody>
      </p:sp>
      <p:sp>
        <p:nvSpPr>
          <p:cNvPr id="5" name="Footer Placeholder 4">
            <a:extLst>
              <a:ext uri="{FF2B5EF4-FFF2-40B4-BE49-F238E27FC236}">
                <a16:creationId xmlns:a16="http://schemas.microsoft.com/office/drawing/2014/main" id="{78EACEA9-F319-EE4F-92F6-F2C7B19A97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C47E2-3978-EC4F-8194-6D2CA2C5DD63}"/>
              </a:ext>
            </a:extLst>
          </p:cNvPr>
          <p:cNvSpPr>
            <a:spLocks noGrp="1"/>
          </p:cNvSpPr>
          <p:nvPr>
            <p:ph type="sldNum" sz="quarter" idx="12"/>
          </p:nvPr>
        </p:nvSpPr>
        <p:spPr/>
        <p:txBody>
          <a:bodyPr/>
          <a:lstStyle/>
          <a:p>
            <a:fld id="{78F05B8B-B97C-A741-B2D8-2A5FCE105ABB}" type="slidenum">
              <a:rPr lang="en-US" smtClean="0"/>
              <a:t>‹#›</a:t>
            </a:fld>
            <a:endParaRPr lang="en-US"/>
          </a:p>
        </p:txBody>
      </p:sp>
    </p:spTree>
    <p:extLst>
      <p:ext uri="{BB962C8B-B14F-4D97-AF65-F5344CB8AC3E}">
        <p14:creationId xmlns:p14="http://schemas.microsoft.com/office/powerpoint/2010/main" val="1811566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B5526-E51C-B949-8CB8-04C731DA3C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249E3B-261E-514D-BF7D-AB02D2D8AC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192E26-45A1-4844-BC31-B2273FF820FC}"/>
              </a:ext>
            </a:extLst>
          </p:cNvPr>
          <p:cNvSpPr>
            <a:spLocks noGrp="1"/>
          </p:cNvSpPr>
          <p:nvPr>
            <p:ph type="dt" sz="half" idx="10"/>
          </p:nvPr>
        </p:nvSpPr>
        <p:spPr/>
        <p:txBody>
          <a:bodyPr/>
          <a:lstStyle/>
          <a:p>
            <a:fld id="{9DA89AE7-4935-3149-90A1-5E370139433F}" type="datetime1">
              <a:rPr lang="en-US" smtClean="0"/>
              <a:t>5/5/22</a:t>
            </a:fld>
            <a:endParaRPr lang="en-US"/>
          </a:p>
        </p:txBody>
      </p:sp>
      <p:sp>
        <p:nvSpPr>
          <p:cNvPr id="5" name="Footer Placeholder 4">
            <a:extLst>
              <a:ext uri="{FF2B5EF4-FFF2-40B4-BE49-F238E27FC236}">
                <a16:creationId xmlns:a16="http://schemas.microsoft.com/office/drawing/2014/main" id="{F54F9CFA-CF8C-1F4E-9E30-7BF7AA64AA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9329C0-7855-F046-8C6C-91C67720FAB8}"/>
              </a:ext>
            </a:extLst>
          </p:cNvPr>
          <p:cNvSpPr>
            <a:spLocks noGrp="1"/>
          </p:cNvSpPr>
          <p:nvPr>
            <p:ph type="sldNum" sz="quarter" idx="12"/>
          </p:nvPr>
        </p:nvSpPr>
        <p:spPr/>
        <p:txBody>
          <a:bodyPr/>
          <a:lstStyle/>
          <a:p>
            <a:fld id="{78F05B8B-B97C-A741-B2D8-2A5FCE105ABB}" type="slidenum">
              <a:rPr lang="en-US" smtClean="0"/>
              <a:t>‹#›</a:t>
            </a:fld>
            <a:endParaRPr lang="en-US"/>
          </a:p>
        </p:txBody>
      </p:sp>
    </p:spTree>
    <p:extLst>
      <p:ext uri="{BB962C8B-B14F-4D97-AF65-F5344CB8AC3E}">
        <p14:creationId xmlns:p14="http://schemas.microsoft.com/office/powerpoint/2010/main" val="1459208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C1350-72E8-5743-9B85-3E5EB62016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1DE370-F9D0-5D4F-A9A6-76399C0450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4A05CC-E4DC-A345-8BAE-D7FA2B124506}"/>
              </a:ext>
            </a:extLst>
          </p:cNvPr>
          <p:cNvSpPr>
            <a:spLocks noGrp="1"/>
          </p:cNvSpPr>
          <p:nvPr>
            <p:ph type="dt" sz="half" idx="10"/>
          </p:nvPr>
        </p:nvSpPr>
        <p:spPr/>
        <p:txBody>
          <a:bodyPr/>
          <a:lstStyle/>
          <a:p>
            <a:fld id="{512473C8-CF33-CA48-B397-91E813E55C4C}" type="datetime1">
              <a:rPr lang="en-US" smtClean="0"/>
              <a:t>5/5/22</a:t>
            </a:fld>
            <a:endParaRPr lang="en-US"/>
          </a:p>
        </p:txBody>
      </p:sp>
      <p:sp>
        <p:nvSpPr>
          <p:cNvPr id="5" name="Footer Placeholder 4">
            <a:extLst>
              <a:ext uri="{FF2B5EF4-FFF2-40B4-BE49-F238E27FC236}">
                <a16:creationId xmlns:a16="http://schemas.microsoft.com/office/drawing/2014/main" id="{1FD6C16E-11D2-FE4E-8A93-836903B644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1B8B8B-9CAA-9E4E-97A8-62B65AC7949E}"/>
              </a:ext>
            </a:extLst>
          </p:cNvPr>
          <p:cNvSpPr>
            <a:spLocks noGrp="1"/>
          </p:cNvSpPr>
          <p:nvPr>
            <p:ph type="sldNum" sz="quarter" idx="12"/>
          </p:nvPr>
        </p:nvSpPr>
        <p:spPr/>
        <p:txBody>
          <a:bodyPr/>
          <a:lstStyle/>
          <a:p>
            <a:fld id="{78F05B8B-B97C-A741-B2D8-2A5FCE105ABB}" type="slidenum">
              <a:rPr lang="en-US" smtClean="0"/>
              <a:t>‹#›</a:t>
            </a:fld>
            <a:endParaRPr lang="en-US"/>
          </a:p>
        </p:txBody>
      </p:sp>
    </p:spTree>
    <p:extLst>
      <p:ext uri="{BB962C8B-B14F-4D97-AF65-F5344CB8AC3E}">
        <p14:creationId xmlns:p14="http://schemas.microsoft.com/office/powerpoint/2010/main" val="194515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72739-5389-AA4C-BECC-8A6A256BE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B65994-55CF-2D4B-B6E9-9175E36BED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ED8EAF-7679-6F41-97C1-2FF3519AD7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845365-385D-E24B-BF3C-CFBB0C424DD3}"/>
              </a:ext>
            </a:extLst>
          </p:cNvPr>
          <p:cNvSpPr>
            <a:spLocks noGrp="1"/>
          </p:cNvSpPr>
          <p:nvPr>
            <p:ph type="dt" sz="half" idx="10"/>
          </p:nvPr>
        </p:nvSpPr>
        <p:spPr/>
        <p:txBody>
          <a:bodyPr/>
          <a:lstStyle/>
          <a:p>
            <a:fld id="{C4997E2D-1E87-084B-8938-B8D8326C790F}" type="datetime1">
              <a:rPr lang="en-US" smtClean="0"/>
              <a:t>5/5/22</a:t>
            </a:fld>
            <a:endParaRPr lang="en-US"/>
          </a:p>
        </p:txBody>
      </p:sp>
      <p:sp>
        <p:nvSpPr>
          <p:cNvPr id="6" name="Footer Placeholder 5">
            <a:extLst>
              <a:ext uri="{FF2B5EF4-FFF2-40B4-BE49-F238E27FC236}">
                <a16:creationId xmlns:a16="http://schemas.microsoft.com/office/drawing/2014/main" id="{19925329-9ADC-E940-BB83-2C1E9C1BB5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127F7D-164B-BF4E-8669-3EE212CD6BEA}"/>
              </a:ext>
            </a:extLst>
          </p:cNvPr>
          <p:cNvSpPr>
            <a:spLocks noGrp="1"/>
          </p:cNvSpPr>
          <p:nvPr>
            <p:ph type="sldNum" sz="quarter" idx="12"/>
          </p:nvPr>
        </p:nvSpPr>
        <p:spPr/>
        <p:txBody>
          <a:bodyPr/>
          <a:lstStyle/>
          <a:p>
            <a:fld id="{78F05B8B-B97C-A741-B2D8-2A5FCE105ABB}" type="slidenum">
              <a:rPr lang="en-US" smtClean="0"/>
              <a:t>‹#›</a:t>
            </a:fld>
            <a:endParaRPr lang="en-US"/>
          </a:p>
        </p:txBody>
      </p:sp>
    </p:spTree>
    <p:extLst>
      <p:ext uri="{BB962C8B-B14F-4D97-AF65-F5344CB8AC3E}">
        <p14:creationId xmlns:p14="http://schemas.microsoft.com/office/powerpoint/2010/main" val="3066269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3133F-8C96-F74F-8EB5-3B6D6537F3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3997F0-B1C8-2540-85A0-BD5F1AFBB9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FCD2C5-0AB8-2049-9AC8-E330EE98A7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DF7265-7B25-CB4D-8DD0-515DD930EF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8F220E-17B1-E54E-82F0-1EDCCC52A1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7C4CF8-E85C-714B-BB67-D34111FFFD45}"/>
              </a:ext>
            </a:extLst>
          </p:cNvPr>
          <p:cNvSpPr>
            <a:spLocks noGrp="1"/>
          </p:cNvSpPr>
          <p:nvPr>
            <p:ph type="dt" sz="half" idx="10"/>
          </p:nvPr>
        </p:nvSpPr>
        <p:spPr/>
        <p:txBody>
          <a:bodyPr/>
          <a:lstStyle/>
          <a:p>
            <a:fld id="{F7821D2B-103C-2541-9FA0-78A693BD3F45}" type="datetime1">
              <a:rPr lang="en-US" smtClean="0"/>
              <a:t>5/5/22</a:t>
            </a:fld>
            <a:endParaRPr lang="en-US"/>
          </a:p>
        </p:txBody>
      </p:sp>
      <p:sp>
        <p:nvSpPr>
          <p:cNvPr id="8" name="Footer Placeholder 7">
            <a:extLst>
              <a:ext uri="{FF2B5EF4-FFF2-40B4-BE49-F238E27FC236}">
                <a16:creationId xmlns:a16="http://schemas.microsoft.com/office/drawing/2014/main" id="{04F66626-6E94-7049-878E-9068CFD326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E08258-645A-7E4A-9208-720667DA8A2A}"/>
              </a:ext>
            </a:extLst>
          </p:cNvPr>
          <p:cNvSpPr>
            <a:spLocks noGrp="1"/>
          </p:cNvSpPr>
          <p:nvPr>
            <p:ph type="sldNum" sz="quarter" idx="12"/>
          </p:nvPr>
        </p:nvSpPr>
        <p:spPr/>
        <p:txBody>
          <a:bodyPr/>
          <a:lstStyle/>
          <a:p>
            <a:fld id="{78F05B8B-B97C-A741-B2D8-2A5FCE105ABB}" type="slidenum">
              <a:rPr lang="en-US" smtClean="0"/>
              <a:t>‹#›</a:t>
            </a:fld>
            <a:endParaRPr lang="en-US"/>
          </a:p>
        </p:txBody>
      </p:sp>
    </p:spTree>
    <p:extLst>
      <p:ext uri="{BB962C8B-B14F-4D97-AF65-F5344CB8AC3E}">
        <p14:creationId xmlns:p14="http://schemas.microsoft.com/office/powerpoint/2010/main" val="4152868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2CE64-3C1D-A246-8515-29BD1AD13D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1048E3-DA7A-B24F-976E-44295AC6BB0B}"/>
              </a:ext>
            </a:extLst>
          </p:cNvPr>
          <p:cNvSpPr>
            <a:spLocks noGrp="1"/>
          </p:cNvSpPr>
          <p:nvPr>
            <p:ph type="dt" sz="half" idx="10"/>
          </p:nvPr>
        </p:nvSpPr>
        <p:spPr/>
        <p:txBody>
          <a:bodyPr/>
          <a:lstStyle/>
          <a:p>
            <a:fld id="{D851C784-EED6-D84F-8A51-97B75BB4D6CC}" type="datetime1">
              <a:rPr lang="en-US" smtClean="0"/>
              <a:t>5/5/22</a:t>
            </a:fld>
            <a:endParaRPr lang="en-US"/>
          </a:p>
        </p:txBody>
      </p:sp>
      <p:sp>
        <p:nvSpPr>
          <p:cNvPr id="4" name="Footer Placeholder 3">
            <a:extLst>
              <a:ext uri="{FF2B5EF4-FFF2-40B4-BE49-F238E27FC236}">
                <a16:creationId xmlns:a16="http://schemas.microsoft.com/office/drawing/2014/main" id="{9FC7D401-5D99-8C4D-8AC6-A345DBABB2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5FD389-89D0-0D47-B0D6-1235C1B6EEB7}"/>
              </a:ext>
            </a:extLst>
          </p:cNvPr>
          <p:cNvSpPr>
            <a:spLocks noGrp="1"/>
          </p:cNvSpPr>
          <p:nvPr>
            <p:ph type="sldNum" sz="quarter" idx="12"/>
          </p:nvPr>
        </p:nvSpPr>
        <p:spPr/>
        <p:txBody>
          <a:bodyPr/>
          <a:lstStyle/>
          <a:p>
            <a:fld id="{78F05B8B-B97C-A741-B2D8-2A5FCE105ABB}" type="slidenum">
              <a:rPr lang="en-US" smtClean="0"/>
              <a:t>‹#›</a:t>
            </a:fld>
            <a:endParaRPr lang="en-US"/>
          </a:p>
        </p:txBody>
      </p:sp>
    </p:spTree>
    <p:extLst>
      <p:ext uri="{BB962C8B-B14F-4D97-AF65-F5344CB8AC3E}">
        <p14:creationId xmlns:p14="http://schemas.microsoft.com/office/powerpoint/2010/main" val="3834999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BE33AB-4790-CD4B-9F4D-F5A31A26E65F}"/>
              </a:ext>
            </a:extLst>
          </p:cNvPr>
          <p:cNvSpPr>
            <a:spLocks noGrp="1"/>
          </p:cNvSpPr>
          <p:nvPr>
            <p:ph type="dt" sz="half" idx="10"/>
          </p:nvPr>
        </p:nvSpPr>
        <p:spPr/>
        <p:txBody>
          <a:bodyPr/>
          <a:lstStyle/>
          <a:p>
            <a:fld id="{44F4EAB1-FC02-AF48-84DC-D1D733AE7A53}" type="datetime1">
              <a:rPr lang="en-US" smtClean="0"/>
              <a:t>5/5/22</a:t>
            </a:fld>
            <a:endParaRPr lang="en-US"/>
          </a:p>
        </p:txBody>
      </p:sp>
      <p:sp>
        <p:nvSpPr>
          <p:cNvPr id="3" name="Footer Placeholder 2">
            <a:extLst>
              <a:ext uri="{FF2B5EF4-FFF2-40B4-BE49-F238E27FC236}">
                <a16:creationId xmlns:a16="http://schemas.microsoft.com/office/drawing/2014/main" id="{154B5DF7-B0ED-1F47-B189-09C2DEFD96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58752E-0919-9B4B-BFBF-1B3F2BBD141F}"/>
              </a:ext>
            </a:extLst>
          </p:cNvPr>
          <p:cNvSpPr>
            <a:spLocks noGrp="1"/>
          </p:cNvSpPr>
          <p:nvPr>
            <p:ph type="sldNum" sz="quarter" idx="12"/>
          </p:nvPr>
        </p:nvSpPr>
        <p:spPr/>
        <p:txBody>
          <a:bodyPr/>
          <a:lstStyle/>
          <a:p>
            <a:fld id="{78F05B8B-B97C-A741-B2D8-2A5FCE105ABB}" type="slidenum">
              <a:rPr lang="en-US" smtClean="0"/>
              <a:t>‹#›</a:t>
            </a:fld>
            <a:endParaRPr lang="en-US"/>
          </a:p>
        </p:txBody>
      </p:sp>
    </p:spTree>
    <p:extLst>
      <p:ext uri="{BB962C8B-B14F-4D97-AF65-F5344CB8AC3E}">
        <p14:creationId xmlns:p14="http://schemas.microsoft.com/office/powerpoint/2010/main" val="3557587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82824-76BC-B64E-A2BF-11B7A03E77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FB5654-2766-1548-B237-37D5F21E1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8495FE-E94D-8942-9E21-4AB92E8DAE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7FA397-C517-EF48-9584-77F0EDEDC4B5}"/>
              </a:ext>
            </a:extLst>
          </p:cNvPr>
          <p:cNvSpPr>
            <a:spLocks noGrp="1"/>
          </p:cNvSpPr>
          <p:nvPr>
            <p:ph type="dt" sz="half" idx="10"/>
          </p:nvPr>
        </p:nvSpPr>
        <p:spPr/>
        <p:txBody>
          <a:bodyPr/>
          <a:lstStyle/>
          <a:p>
            <a:fld id="{82DEDBCD-A5BB-8041-9788-A981F938D139}" type="datetime1">
              <a:rPr lang="en-US" smtClean="0"/>
              <a:t>5/5/22</a:t>
            </a:fld>
            <a:endParaRPr lang="en-US"/>
          </a:p>
        </p:txBody>
      </p:sp>
      <p:sp>
        <p:nvSpPr>
          <p:cNvPr id="6" name="Footer Placeholder 5">
            <a:extLst>
              <a:ext uri="{FF2B5EF4-FFF2-40B4-BE49-F238E27FC236}">
                <a16:creationId xmlns:a16="http://schemas.microsoft.com/office/drawing/2014/main" id="{51BBBC34-092B-9340-8BC7-F4E2614949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65395B-39F8-A04E-843E-1AFFA1E1E8BC}"/>
              </a:ext>
            </a:extLst>
          </p:cNvPr>
          <p:cNvSpPr>
            <a:spLocks noGrp="1"/>
          </p:cNvSpPr>
          <p:nvPr>
            <p:ph type="sldNum" sz="quarter" idx="12"/>
          </p:nvPr>
        </p:nvSpPr>
        <p:spPr/>
        <p:txBody>
          <a:bodyPr/>
          <a:lstStyle/>
          <a:p>
            <a:fld id="{78F05B8B-B97C-A741-B2D8-2A5FCE105ABB}" type="slidenum">
              <a:rPr lang="en-US" smtClean="0"/>
              <a:t>‹#›</a:t>
            </a:fld>
            <a:endParaRPr lang="en-US"/>
          </a:p>
        </p:txBody>
      </p:sp>
    </p:spTree>
    <p:extLst>
      <p:ext uri="{BB962C8B-B14F-4D97-AF65-F5344CB8AC3E}">
        <p14:creationId xmlns:p14="http://schemas.microsoft.com/office/powerpoint/2010/main" val="2569582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1631D-58EF-074C-8098-4C1C1EE5D6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FED8FE-CB2D-6646-84FF-0DBBEEE504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C20A92-25CE-F449-88DA-11A8C75AAC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165AF7-3917-F841-B703-BE0B6CBF0513}"/>
              </a:ext>
            </a:extLst>
          </p:cNvPr>
          <p:cNvSpPr>
            <a:spLocks noGrp="1"/>
          </p:cNvSpPr>
          <p:nvPr>
            <p:ph type="dt" sz="half" idx="10"/>
          </p:nvPr>
        </p:nvSpPr>
        <p:spPr/>
        <p:txBody>
          <a:bodyPr/>
          <a:lstStyle/>
          <a:p>
            <a:fld id="{3072A3B7-929C-9945-A5F2-8BCC2FA4A4E5}" type="datetime1">
              <a:rPr lang="en-US" smtClean="0"/>
              <a:t>5/5/22</a:t>
            </a:fld>
            <a:endParaRPr lang="en-US"/>
          </a:p>
        </p:txBody>
      </p:sp>
      <p:sp>
        <p:nvSpPr>
          <p:cNvPr id="6" name="Footer Placeholder 5">
            <a:extLst>
              <a:ext uri="{FF2B5EF4-FFF2-40B4-BE49-F238E27FC236}">
                <a16:creationId xmlns:a16="http://schemas.microsoft.com/office/drawing/2014/main" id="{539D4FE6-1862-5242-9262-1D2DF766EE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5851CD-461A-B74C-97F7-CC73F0704091}"/>
              </a:ext>
            </a:extLst>
          </p:cNvPr>
          <p:cNvSpPr>
            <a:spLocks noGrp="1"/>
          </p:cNvSpPr>
          <p:nvPr>
            <p:ph type="sldNum" sz="quarter" idx="12"/>
          </p:nvPr>
        </p:nvSpPr>
        <p:spPr/>
        <p:txBody>
          <a:bodyPr/>
          <a:lstStyle/>
          <a:p>
            <a:fld id="{78F05B8B-B97C-A741-B2D8-2A5FCE105ABB}" type="slidenum">
              <a:rPr lang="en-US" smtClean="0"/>
              <a:t>‹#›</a:t>
            </a:fld>
            <a:endParaRPr lang="en-US"/>
          </a:p>
        </p:txBody>
      </p:sp>
    </p:spTree>
    <p:extLst>
      <p:ext uri="{BB962C8B-B14F-4D97-AF65-F5344CB8AC3E}">
        <p14:creationId xmlns:p14="http://schemas.microsoft.com/office/powerpoint/2010/main" val="1107956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9664EF-83B0-D647-B5FC-575752F83F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90AD03-A4FF-314C-8E29-4BAD59F597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401479-4DB6-A644-B852-9A732DD5B2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2CC2F5-9C7A-9646-9795-688805BD81AE}" type="datetime1">
              <a:rPr lang="en-US" smtClean="0"/>
              <a:t>5/5/22</a:t>
            </a:fld>
            <a:endParaRPr lang="en-US"/>
          </a:p>
        </p:txBody>
      </p:sp>
      <p:sp>
        <p:nvSpPr>
          <p:cNvPr id="5" name="Footer Placeholder 4">
            <a:extLst>
              <a:ext uri="{FF2B5EF4-FFF2-40B4-BE49-F238E27FC236}">
                <a16:creationId xmlns:a16="http://schemas.microsoft.com/office/drawing/2014/main" id="{8D58C4A5-3733-9C41-AA1C-16B17639C0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5002C8-EA55-894E-B3EA-8B293A5FA2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F05B8B-B97C-A741-B2D8-2A5FCE105ABB}" type="slidenum">
              <a:rPr lang="en-US" smtClean="0"/>
              <a:t>‹#›</a:t>
            </a:fld>
            <a:endParaRPr lang="en-US"/>
          </a:p>
        </p:txBody>
      </p:sp>
    </p:spTree>
    <p:extLst>
      <p:ext uri="{BB962C8B-B14F-4D97-AF65-F5344CB8AC3E}">
        <p14:creationId xmlns:p14="http://schemas.microsoft.com/office/powerpoint/2010/main" val="4193812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ksat.com/news/local/2021/10/25/these-are-the-safest-most-dangerous-suburbs-in-san-antonio-are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sanantonio.gov/SAPD/Call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mdpi.com/2076-0760/10/1/4"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A fingerprint in black and white">
            <a:extLst>
              <a:ext uri="{FF2B5EF4-FFF2-40B4-BE49-F238E27FC236}">
                <a16:creationId xmlns:a16="http://schemas.microsoft.com/office/drawing/2014/main" id="{D42D211E-7679-E4A7-9834-9489B26521A4}"/>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18"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992D80-119C-C940-8DCF-AC8D4DEDA330}"/>
              </a:ext>
            </a:extLst>
          </p:cNvPr>
          <p:cNvSpPr>
            <a:spLocks noGrp="1"/>
          </p:cNvSpPr>
          <p:nvPr>
            <p:ph type="ctrTitle"/>
          </p:nvPr>
        </p:nvSpPr>
        <p:spPr>
          <a:xfrm>
            <a:off x="477981" y="1122363"/>
            <a:ext cx="4023360" cy="3204134"/>
          </a:xfrm>
        </p:spPr>
        <p:txBody>
          <a:bodyPr anchor="b">
            <a:normAutofit/>
          </a:bodyPr>
          <a:lstStyle/>
          <a:p>
            <a:pPr algn="l"/>
            <a:r>
              <a:rPr lang="en-US" sz="4800" dirty="0"/>
              <a:t>Crime Prediction in SA</a:t>
            </a:r>
          </a:p>
        </p:txBody>
      </p:sp>
      <p:sp>
        <p:nvSpPr>
          <p:cNvPr id="3" name="Subtitle 2">
            <a:extLst>
              <a:ext uri="{FF2B5EF4-FFF2-40B4-BE49-F238E27FC236}">
                <a16:creationId xmlns:a16="http://schemas.microsoft.com/office/drawing/2014/main" id="{CE2F3320-2435-3342-9D1C-62B4C8A01BCB}"/>
              </a:ext>
            </a:extLst>
          </p:cNvPr>
          <p:cNvSpPr>
            <a:spLocks noGrp="1"/>
          </p:cNvSpPr>
          <p:nvPr>
            <p:ph type="subTitle" idx="1"/>
          </p:nvPr>
        </p:nvSpPr>
        <p:spPr>
          <a:xfrm>
            <a:off x="477980" y="4872922"/>
            <a:ext cx="4023359" cy="1208141"/>
          </a:xfrm>
        </p:spPr>
        <p:txBody>
          <a:bodyPr>
            <a:normAutofit/>
          </a:bodyPr>
          <a:lstStyle/>
          <a:p>
            <a:pPr algn="l"/>
            <a:r>
              <a:rPr lang="en-US" sz="2000" dirty="0"/>
              <a:t>Paul Smith </a:t>
            </a:r>
          </a:p>
          <a:p>
            <a:pPr algn="l"/>
            <a:r>
              <a:rPr lang="en-US" sz="2000" dirty="0"/>
              <a:t>psmith19@mail.stmarytx.edu</a:t>
            </a:r>
          </a:p>
        </p:txBody>
      </p:sp>
      <p:sp>
        <p:nvSpPr>
          <p:cNvPr id="19"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8852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C06415-47ED-4544-B9F7-A848E002B1A6}"/>
              </a:ext>
            </a:extLst>
          </p:cNvPr>
          <p:cNvSpPr>
            <a:spLocks noGrp="1"/>
          </p:cNvSpPr>
          <p:nvPr>
            <p:ph type="title"/>
          </p:nvPr>
        </p:nvSpPr>
        <p:spPr>
          <a:xfrm>
            <a:off x="640080" y="329184"/>
            <a:ext cx="6894576" cy="1783080"/>
          </a:xfrm>
        </p:spPr>
        <p:txBody>
          <a:bodyPr anchor="b">
            <a:normAutofit/>
          </a:bodyPr>
          <a:lstStyle/>
          <a:p>
            <a:r>
              <a:rPr lang="en-US" sz="3200" dirty="0"/>
              <a:t>Preprocessing – Quantity </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6899529-F349-5449-8C2A-563585BFC623}"/>
              </a:ext>
            </a:extLst>
          </p:cNvPr>
          <p:cNvSpPr>
            <a:spLocks noGrp="1"/>
          </p:cNvSpPr>
          <p:nvPr>
            <p:ph idx="1"/>
          </p:nvPr>
        </p:nvSpPr>
        <p:spPr>
          <a:xfrm>
            <a:off x="640080" y="2706624"/>
            <a:ext cx="5087388" cy="3483864"/>
          </a:xfrm>
        </p:spPr>
        <p:txBody>
          <a:bodyPr>
            <a:normAutofit/>
          </a:bodyPr>
          <a:lstStyle/>
          <a:p>
            <a:r>
              <a:rPr lang="en-US" sz="2000" dirty="0"/>
              <a:t>Need to create target attribute </a:t>
            </a:r>
          </a:p>
          <a:p>
            <a:r>
              <a:rPr lang="en-US" sz="2000" dirty="0"/>
              <a:t>First assign every record a quantity of one </a:t>
            </a:r>
          </a:p>
          <a:p>
            <a:r>
              <a:rPr lang="en-US" sz="2000" dirty="0"/>
              <a:t>Group by predictive attributes and sum quantity </a:t>
            </a:r>
          </a:p>
          <a:p>
            <a:r>
              <a:rPr lang="en-US" sz="2000" dirty="0"/>
              <a:t>19% reduction in dataset </a:t>
            </a:r>
          </a:p>
        </p:txBody>
      </p:sp>
      <p:pic>
        <p:nvPicPr>
          <p:cNvPr id="8" name="Picture 7" descr="Table&#10;&#10;Description automatically generated with medium confidence">
            <a:extLst>
              <a:ext uri="{FF2B5EF4-FFF2-40B4-BE49-F238E27FC236}">
                <a16:creationId xmlns:a16="http://schemas.microsoft.com/office/drawing/2014/main" id="{AEC85977-32BE-C641-9F42-004D87F0265B}"/>
              </a:ext>
            </a:extLst>
          </p:cNvPr>
          <p:cNvPicPr>
            <a:picLocks noChangeAspect="1"/>
          </p:cNvPicPr>
          <p:nvPr/>
        </p:nvPicPr>
        <p:blipFill>
          <a:blip r:embed="rId2"/>
          <a:stretch>
            <a:fillRect/>
          </a:stretch>
        </p:blipFill>
        <p:spPr>
          <a:xfrm>
            <a:off x="5819553" y="755853"/>
            <a:ext cx="5732367" cy="1991996"/>
          </a:xfrm>
          <a:prstGeom prst="rect">
            <a:avLst/>
          </a:prstGeom>
        </p:spPr>
      </p:pic>
      <p:pic>
        <p:nvPicPr>
          <p:cNvPr id="6" name="Picture 5">
            <a:extLst>
              <a:ext uri="{FF2B5EF4-FFF2-40B4-BE49-F238E27FC236}">
                <a16:creationId xmlns:a16="http://schemas.microsoft.com/office/drawing/2014/main" id="{27D85A93-1D64-D844-863C-9AD2BC4DF808}"/>
              </a:ext>
            </a:extLst>
          </p:cNvPr>
          <p:cNvPicPr>
            <a:picLocks noChangeAspect="1"/>
          </p:cNvPicPr>
          <p:nvPr/>
        </p:nvPicPr>
        <p:blipFill>
          <a:blip r:embed="rId3"/>
          <a:stretch>
            <a:fillRect/>
          </a:stretch>
        </p:blipFill>
        <p:spPr>
          <a:xfrm>
            <a:off x="410501" y="5208517"/>
            <a:ext cx="4940490" cy="358183"/>
          </a:xfrm>
          <a:prstGeom prst="rect">
            <a:avLst/>
          </a:prstGeom>
        </p:spPr>
      </p:pic>
      <p:sp>
        <p:nvSpPr>
          <p:cNvPr id="4" name="Slide Number Placeholder 3">
            <a:extLst>
              <a:ext uri="{FF2B5EF4-FFF2-40B4-BE49-F238E27FC236}">
                <a16:creationId xmlns:a16="http://schemas.microsoft.com/office/drawing/2014/main" id="{E2C000A8-C22A-A04D-883A-77DBB7B6DFBD}"/>
              </a:ext>
            </a:extLst>
          </p:cNvPr>
          <p:cNvSpPr>
            <a:spLocks noGrp="1"/>
          </p:cNvSpPr>
          <p:nvPr>
            <p:ph type="sldNum" sz="quarter" idx="12"/>
          </p:nvPr>
        </p:nvSpPr>
        <p:spPr>
          <a:xfrm>
            <a:off x="8610600" y="6356350"/>
            <a:ext cx="2743200" cy="365125"/>
          </a:xfrm>
        </p:spPr>
        <p:txBody>
          <a:bodyPr>
            <a:normAutofit/>
          </a:bodyPr>
          <a:lstStyle/>
          <a:p>
            <a:pPr>
              <a:spcAft>
                <a:spcPts val="600"/>
              </a:spcAft>
            </a:pPr>
            <a:fld id="{78F05B8B-B97C-A741-B2D8-2A5FCE105ABB}" type="slidenum">
              <a:rPr lang="en-US" smtClean="0"/>
              <a:pPr>
                <a:spcAft>
                  <a:spcPts val="600"/>
                </a:spcAft>
              </a:pPr>
              <a:t>10</a:t>
            </a:fld>
            <a:endParaRPr lang="en-US"/>
          </a:p>
        </p:txBody>
      </p:sp>
      <p:pic>
        <p:nvPicPr>
          <p:cNvPr id="10" name="Picture 9" descr="Table&#10;&#10;Description automatically generated">
            <a:extLst>
              <a:ext uri="{FF2B5EF4-FFF2-40B4-BE49-F238E27FC236}">
                <a16:creationId xmlns:a16="http://schemas.microsoft.com/office/drawing/2014/main" id="{85DCED4D-FAAC-1548-B4C2-EB9C15A7FE51}"/>
              </a:ext>
            </a:extLst>
          </p:cNvPr>
          <p:cNvPicPr>
            <a:picLocks noChangeAspect="1"/>
          </p:cNvPicPr>
          <p:nvPr/>
        </p:nvPicPr>
        <p:blipFill>
          <a:blip r:embed="rId4"/>
          <a:stretch>
            <a:fillRect/>
          </a:stretch>
        </p:blipFill>
        <p:spPr>
          <a:xfrm>
            <a:off x="5727468" y="3191668"/>
            <a:ext cx="5797582" cy="2132331"/>
          </a:xfrm>
          <a:prstGeom prst="rect">
            <a:avLst/>
          </a:prstGeom>
        </p:spPr>
      </p:pic>
      <p:pic>
        <p:nvPicPr>
          <p:cNvPr id="12" name="Picture 11">
            <a:extLst>
              <a:ext uri="{FF2B5EF4-FFF2-40B4-BE49-F238E27FC236}">
                <a16:creationId xmlns:a16="http://schemas.microsoft.com/office/drawing/2014/main" id="{D93EEA03-4E31-EA42-BDEF-B7A857894E6E}"/>
              </a:ext>
            </a:extLst>
          </p:cNvPr>
          <p:cNvPicPr>
            <a:picLocks noChangeAspect="1"/>
          </p:cNvPicPr>
          <p:nvPr/>
        </p:nvPicPr>
        <p:blipFill>
          <a:blip r:embed="rId5"/>
          <a:stretch>
            <a:fillRect/>
          </a:stretch>
        </p:blipFill>
        <p:spPr>
          <a:xfrm>
            <a:off x="410501" y="5809043"/>
            <a:ext cx="8763190" cy="336327"/>
          </a:xfrm>
          <a:prstGeom prst="rect">
            <a:avLst/>
          </a:prstGeom>
        </p:spPr>
      </p:pic>
    </p:spTree>
    <p:extLst>
      <p:ext uri="{BB962C8B-B14F-4D97-AF65-F5344CB8AC3E}">
        <p14:creationId xmlns:p14="http://schemas.microsoft.com/office/powerpoint/2010/main" val="2706325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BCA4A3-BB06-D04E-B27E-BE065D9DD301}"/>
              </a:ext>
            </a:extLst>
          </p:cNvPr>
          <p:cNvSpPr>
            <a:spLocks noGrp="1"/>
          </p:cNvSpPr>
          <p:nvPr>
            <p:ph type="title"/>
          </p:nvPr>
        </p:nvSpPr>
        <p:spPr>
          <a:xfrm>
            <a:off x="841247" y="978619"/>
            <a:ext cx="3410712" cy="1106424"/>
          </a:xfrm>
        </p:spPr>
        <p:txBody>
          <a:bodyPr>
            <a:noAutofit/>
          </a:bodyPr>
          <a:lstStyle/>
          <a:p>
            <a:r>
              <a:rPr lang="en-US" sz="3200" dirty="0"/>
              <a:t>Preprocessing – Categorical Variables </a:t>
            </a:r>
          </a:p>
        </p:txBody>
      </p:sp>
      <p:sp>
        <p:nvSpPr>
          <p:cNvPr id="15"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6C81703-3445-264C-B82E-82CC650EF0D3}"/>
              </a:ext>
            </a:extLst>
          </p:cNvPr>
          <p:cNvSpPr>
            <a:spLocks noGrp="1"/>
          </p:cNvSpPr>
          <p:nvPr>
            <p:ph idx="1"/>
          </p:nvPr>
        </p:nvSpPr>
        <p:spPr>
          <a:xfrm>
            <a:off x="841247" y="2359152"/>
            <a:ext cx="3410712" cy="3425043"/>
          </a:xfrm>
        </p:spPr>
        <p:txBody>
          <a:bodyPr>
            <a:normAutofit/>
          </a:bodyPr>
          <a:lstStyle/>
          <a:p>
            <a:r>
              <a:rPr lang="en-US" sz="2000" dirty="0"/>
              <a:t>Need to turn categorical variables into integers</a:t>
            </a:r>
          </a:p>
          <a:p>
            <a:r>
              <a:rPr lang="en-US" sz="2000" dirty="0"/>
              <a:t>Use One-Hot Encoding </a:t>
            </a:r>
          </a:p>
          <a:p>
            <a:pPr lvl="1"/>
            <a:r>
              <a:rPr lang="en-US" sz="2000" dirty="0"/>
              <a:t>Turns every category into a binary value </a:t>
            </a:r>
          </a:p>
          <a:p>
            <a:pPr lvl="1"/>
            <a:r>
              <a:rPr lang="en-US" sz="2000" dirty="0"/>
              <a:t>1 if present, 0 if not </a:t>
            </a:r>
          </a:p>
          <a:p>
            <a:r>
              <a:rPr lang="en-US" sz="2000" dirty="0"/>
              <a:t>Done for zip code, time, and problem type</a:t>
            </a:r>
          </a:p>
        </p:txBody>
      </p:sp>
      <p:pic>
        <p:nvPicPr>
          <p:cNvPr id="6" name="Picture 5" descr="Table&#10;&#10;Description automatically generated">
            <a:extLst>
              <a:ext uri="{FF2B5EF4-FFF2-40B4-BE49-F238E27FC236}">
                <a16:creationId xmlns:a16="http://schemas.microsoft.com/office/drawing/2014/main" id="{2C83F46A-AF66-134A-A205-63D3217B71A3}"/>
              </a:ext>
            </a:extLst>
          </p:cNvPr>
          <p:cNvPicPr>
            <a:picLocks noChangeAspect="1"/>
          </p:cNvPicPr>
          <p:nvPr/>
        </p:nvPicPr>
        <p:blipFill rotWithShape="1">
          <a:blip r:embed="rId2"/>
          <a:srcRect b="248"/>
          <a:stretch/>
        </p:blipFill>
        <p:spPr>
          <a:xfrm>
            <a:off x="5124450" y="634382"/>
            <a:ext cx="6657213" cy="5495162"/>
          </a:xfrm>
          <a:prstGeom prst="rect">
            <a:avLst/>
          </a:prstGeom>
        </p:spPr>
      </p:pic>
      <p:sp>
        <p:nvSpPr>
          <p:cNvPr id="4" name="Slide Number Placeholder 3">
            <a:extLst>
              <a:ext uri="{FF2B5EF4-FFF2-40B4-BE49-F238E27FC236}">
                <a16:creationId xmlns:a16="http://schemas.microsoft.com/office/drawing/2014/main" id="{DC204D5D-0284-8F4A-A521-0206201F4C56}"/>
              </a:ext>
            </a:extLst>
          </p:cNvPr>
          <p:cNvSpPr>
            <a:spLocks noGrp="1"/>
          </p:cNvSpPr>
          <p:nvPr>
            <p:ph type="sldNum" sz="quarter" idx="12"/>
          </p:nvPr>
        </p:nvSpPr>
        <p:spPr>
          <a:xfrm>
            <a:off x="8613648" y="6356350"/>
            <a:ext cx="2743200" cy="365125"/>
          </a:xfrm>
        </p:spPr>
        <p:txBody>
          <a:bodyPr>
            <a:normAutofit/>
          </a:bodyPr>
          <a:lstStyle/>
          <a:p>
            <a:pPr>
              <a:spcAft>
                <a:spcPts val="600"/>
              </a:spcAft>
            </a:pPr>
            <a:fld id="{78F05B8B-B97C-A741-B2D8-2A5FCE105ABB}" type="slidenum">
              <a:rPr lang="en-US">
                <a:solidFill>
                  <a:schemeClr val="tx1">
                    <a:lumMod val="50000"/>
                    <a:lumOff val="50000"/>
                  </a:schemeClr>
                </a:solidFill>
              </a:rPr>
              <a:pPr>
                <a:spcAft>
                  <a:spcPts val="600"/>
                </a:spcAft>
              </a:pPr>
              <a:t>11</a:t>
            </a:fld>
            <a:endParaRPr lang="en-US">
              <a:solidFill>
                <a:schemeClr val="tx1">
                  <a:lumMod val="50000"/>
                  <a:lumOff val="50000"/>
                </a:schemeClr>
              </a:solidFill>
            </a:endParaRPr>
          </a:p>
        </p:txBody>
      </p:sp>
    </p:spTree>
    <p:extLst>
      <p:ext uri="{BB962C8B-B14F-4D97-AF65-F5344CB8AC3E}">
        <p14:creationId xmlns:p14="http://schemas.microsoft.com/office/powerpoint/2010/main" val="1809838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CB8BA9-FCC5-2747-8DFF-AD39D3090BC0}"/>
              </a:ext>
            </a:extLst>
          </p:cNvPr>
          <p:cNvSpPr>
            <a:spLocks noGrp="1"/>
          </p:cNvSpPr>
          <p:nvPr>
            <p:ph type="title"/>
          </p:nvPr>
        </p:nvSpPr>
        <p:spPr>
          <a:xfrm>
            <a:off x="630936" y="457200"/>
            <a:ext cx="4343400" cy="1929384"/>
          </a:xfrm>
        </p:spPr>
        <p:txBody>
          <a:bodyPr anchor="ctr">
            <a:normAutofit/>
          </a:bodyPr>
          <a:lstStyle/>
          <a:p>
            <a:r>
              <a:rPr lang="en-US" sz="4800"/>
              <a:t>Creating the model</a:t>
            </a:r>
          </a:p>
        </p:txBody>
      </p:sp>
      <p:sp>
        <p:nvSpPr>
          <p:cNvPr id="19"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A17F5CA-66CC-0B4B-87A5-742731DE2455}"/>
              </a:ext>
            </a:extLst>
          </p:cNvPr>
          <p:cNvSpPr>
            <a:spLocks noGrp="1"/>
          </p:cNvSpPr>
          <p:nvPr>
            <p:ph idx="1"/>
          </p:nvPr>
        </p:nvSpPr>
        <p:spPr>
          <a:xfrm>
            <a:off x="5541263" y="457200"/>
            <a:ext cx="6007608" cy="1929384"/>
          </a:xfrm>
        </p:spPr>
        <p:txBody>
          <a:bodyPr anchor="ctr">
            <a:normAutofit/>
          </a:bodyPr>
          <a:lstStyle/>
          <a:p>
            <a:r>
              <a:rPr lang="en-US" sz="2200" dirty="0"/>
              <a:t>Created sequential regression using </a:t>
            </a:r>
            <a:r>
              <a:rPr lang="en-US" sz="2200"/>
              <a:t>Keras</a:t>
            </a:r>
            <a:r>
              <a:rPr lang="en-US" sz="2200" dirty="0"/>
              <a:t> </a:t>
            </a:r>
          </a:p>
          <a:p>
            <a:r>
              <a:rPr lang="en-US" sz="2200" dirty="0"/>
              <a:t>Trained on 75% of the dataset </a:t>
            </a:r>
          </a:p>
          <a:p>
            <a:r>
              <a:rPr lang="en-US" sz="2200" dirty="0"/>
              <a:t>Used parameters in literature </a:t>
            </a:r>
          </a:p>
          <a:p>
            <a:r>
              <a:rPr lang="en-US" sz="2200" dirty="0"/>
              <a:t>Added dropout regularization</a:t>
            </a:r>
          </a:p>
          <a:p>
            <a:endParaRPr lang="en-US" sz="2200" dirty="0"/>
          </a:p>
        </p:txBody>
      </p:sp>
      <p:pic>
        <p:nvPicPr>
          <p:cNvPr id="5" name="Picture 2" descr="Socsci 10 00004 g016">
            <a:extLst>
              <a:ext uri="{FF2B5EF4-FFF2-40B4-BE49-F238E27FC236}">
                <a16:creationId xmlns:a16="http://schemas.microsoft.com/office/drawing/2014/main" id="{EF16BD26-021B-1345-8A51-A22EAD4F9F3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5347" y="2569464"/>
            <a:ext cx="4570105" cy="36789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10;&#10;Description automatically generated">
            <a:extLst>
              <a:ext uri="{FF2B5EF4-FFF2-40B4-BE49-F238E27FC236}">
                <a16:creationId xmlns:a16="http://schemas.microsoft.com/office/drawing/2014/main" id="{B756D0E8-2EDA-0A46-8633-84DBF35FB7FC}"/>
              </a:ext>
            </a:extLst>
          </p:cNvPr>
          <p:cNvPicPr>
            <a:picLocks noChangeAspect="1"/>
          </p:cNvPicPr>
          <p:nvPr/>
        </p:nvPicPr>
        <p:blipFill>
          <a:blip r:embed="rId3"/>
          <a:stretch>
            <a:fillRect/>
          </a:stretch>
        </p:blipFill>
        <p:spPr>
          <a:xfrm>
            <a:off x="5690638" y="3164937"/>
            <a:ext cx="6031970" cy="2744544"/>
          </a:xfrm>
          <a:prstGeom prst="rect">
            <a:avLst/>
          </a:prstGeom>
        </p:spPr>
      </p:pic>
      <p:sp>
        <p:nvSpPr>
          <p:cNvPr id="4" name="Slide Number Placeholder 3">
            <a:extLst>
              <a:ext uri="{FF2B5EF4-FFF2-40B4-BE49-F238E27FC236}">
                <a16:creationId xmlns:a16="http://schemas.microsoft.com/office/drawing/2014/main" id="{F3AD541B-6A3A-4C49-AD23-D502FC79DC51}"/>
              </a:ext>
            </a:extLst>
          </p:cNvPr>
          <p:cNvSpPr>
            <a:spLocks noGrp="1"/>
          </p:cNvSpPr>
          <p:nvPr>
            <p:ph type="sldNum" sz="quarter" idx="12"/>
          </p:nvPr>
        </p:nvSpPr>
        <p:spPr>
          <a:xfrm>
            <a:off x="8610600" y="6356350"/>
            <a:ext cx="2743200" cy="365125"/>
          </a:xfrm>
        </p:spPr>
        <p:txBody>
          <a:bodyPr>
            <a:normAutofit/>
          </a:bodyPr>
          <a:lstStyle/>
          <a:p>
            <a:pPr>
              <a:spcAft>
                <a:spcPts val="600"/>
              </a:spcAft>
            </a:pPr>
            <a:fld id="{78F05B8B-B97C-A741-B2D8-2A5FCE105ABB}" type="slidenum">
              <a:rPr lang="en-US" smtClean="0"/>
              <a:pPr>
                <a:spcAft>
                  <a:spcPts val="600"/>
                </a:spcAft>
              </a:pPr>
              <a:t>12</a:t>
            </a:fld>
            <a:endParaRPr lang="en-US"/>
          </a:p>
        </p:txBody>
      </p:sp>
    </p:spTree>
    <p:extLst>
      <p:ext uri="{BB962C8B-B14F-4D97-AF65-F5344CB8AC3E}">
        <p14:creationId xmlns:p14="http://schemas.microsoft.com/office/powerpoint/2010/main" val="4128765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CE00B0-03B6-0F4B-A402-3B2D4B1FBFE9}"/>
              </a:ext>
            </a:extLst>
          </p:cNvPr>
          <p:cNvSpPr>
            <a:spLocks noGrp="1"/>
          </p:cNvSpPr>
          <p:nvPr>
            <p:ph type="title"/>
          </p:nvPr>
        </p:nvSpPr>
        <p:spPr>
          <a:xfrm>
            <a:off x="630936" y="457200"/>
            <a:ext cx="4343400" cy="1929384"/>
          </a:xfrm>
        </p:spPr>
        <p:txBody>
          <a:bodyPr anchor="ctr">
            <a:normAutofit/>
          </a:bodyPr>
          <a:lstStyle/>
          <a:p>
            <a:r>
              <a:rPr lang="en-US" sz="4800"/>
              <a:t>Making Predictions</a:t>
            </a:r>
          </a:p>
        </p:txBody>
      </p:sp>
      <p:sp>
        <p:nvSpPr>
          <p:cNvPr id="1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FFFB8A-D054-D74C-9974-E2684FE01148}"/>
              </a:ext>
            </a:extLst>
          </p:cNvPr>
          <p:cNvSpPr>
            <a:spLocks noGrp="1"/>
          </p:cNvSpPr>
          <p:nvPr>
            <p:ph idx="1"/>
          </p:nvPr>
        </p:nvSpPr>
        <p:spPr>
          <a:xfrm>
            <a:off x="5541263" y="457200"/>
            <a:ext cx="6007608" cy="1929384"/>
          </a:xfrm>
        </p:spPr>
        <p:txBody>
          <a:bodyPr anchor="ctr">
            <a:normAutofit/>
          </a:bodyPr>
          <a:lstStyle/>
          <a:p>
            <a:r>
              <a:rPr lang="en-US" sz="2200" dirty="0"/>
              <a:t>Need to pass day, time, month, year, problem type, and zip code </a:t>
            </a:r>
          </a:p>
          <a:p>
            <a:r>
              <a:rPr lang="en-US" sz="2200" dirty="0"/>
              <a:t>Can predict one at a time or multiple</a:t>
            </a:r>
          </a:p>
          <a:p>
            <a:endParaRPr lang="en-US" sz="2200" dirty="0"/>
          </a:p>
        </p:txBody>
      </p:sp>
      <p:pic>
        <p:nvPicPr>
          <p:cNvPr id="10" name="Picture 9" descr="Graphical user interface, text, application&#10;&#10;Description automatically generated">
            <a:extLst>
              <a:ext uri="{FF2B5EF4-FFF2-40B4-BE49-F238E27FC236}">
                <a16:creationId xmlns:a16="http://schemas.microsoft.com/office/drawing/2014/main" id="{120A2FAC-19F0-3442-9FBC-89D3CA86B9FD}"/>
              </a:ext>
            </a:extLst>
          </p:cNvPr>
          <p:cNvPicPr>
            <a:picLocks noChangeAspect="1"/>
          </p:cNvPicPr>
          <p:nvPr/>
        </p:nvPicPr>
        <p:blipFill>
          <a:blip r:embed="rId2"/>
          <a:stretch>
            <a:fillRect/>
          </a:stretch>
        </p:blipFill>
        <p:spPr>
          <a:xfrm>
            <a:off x="466344" y="2789004"/>
            <a:ext cx="5468112" cy="3239855"/>
          </a:xfrm>
          <a:prstGeom prst="rect">
            <a:avLst/>
          </a:prstGeom>
        </p:spPr>
      </p:pic>
      <p:pic>
        <p:nvPicPr>
          <p:cNvPr id="8" name="Picture 7" descr="A picture containing table&#10;&#10;Description automatically generated">
            <a:extLst>
              <a:ext uri="{FF2B5EF4-FFF2-40B4-BE49-F238E27FC236}">
                <a16:creationId xmlns:a16="http://schemas.microsoft.com/office/drawing/2014/main" id="{F17A36FE-3C0E-D84E-A0CD-35B9D813FAA5}"/>
              </a:ext>
            </a:extLst>
          </p:cNvPr>
          <p:cNvPicPr>
            <a:picLocks noChangeAspect="1"/>
          </p:cNvPicPr>
          <p:nvPr/>
        </p:nvPicPr>
        <p:blipFill>
          <a:blip r:embed="rId3"/>
          <a:stretch>
            <a:fillRect/>
          </a:stretch>
        </p:blipFill>
        <p:spPr>
          <a:xfrm>
            <a:off x="6254496" y="2884696"/>
            <a:ext cx="5468112" cy="3048472"/>
          </a:xfrm>
          <a:prstGeom prst="rect">
            <a:avLst/>
          </a:prstGeom>
        </p:spPr>
      </p:pic>
      <p:sp>
        <p:nvSpPr>
          <p:cNvPr id="4" name="Slide Number Placeholder 3">
            <a:extLst>
              <a:ext uri="{FF2B5EF4-FFF2-40B4-BE49-F238E27FC236}">
                <a16:creationId xmlns:a16="http://schemas.microsoft.com/office/drawing/2014/main" id="{9A49B558-4CB4-0B42-BB5C-DACF64696427}"/>
              </a:ext>
            </a:extLst>
          </p:cNvPr>
          <p:cNvSpPr>
            <a:spLocks noGrp="1"/>
          </p:cNvSpPr>
          <p:nvPr>
            <p:ph type="sldNum" sz="quarter" idx="12"/>
          </p:nvPr>
        </p:nvSpPr>
        <p:spPr>
          <a:xfrm>
            <a:off x="8610600" y="6356350"/>
            <a:ext cx="2743200" cy="365125"/>
          </a:xfrm>
        </p:spPr>
        <p:txBody>
          <a:bodyPr>
            <a:normAutofit/>
          </a:bodyPr>
          <a:lstStyle/>
          <a:p>
            <a:pPr>
              <a:spcAft>
                <a:spcPts val="600"/>
              </a:spcAft>
            </a:pPr>
            <a:fld id="{78F05B8B-B97C-A741-B2D8-2A5FCE105ABB}" type="slidenum">
              <a:rPr lang="en-US" smtClean="0"/>
              <a:pPr>
                <a:spcAft>
                  <a:spcPts val="600"/>
                </a:spcAft>
              </a:pPr>
              <a:t>13</a:t>
            </a:fld>
            <a:endParaRPr lang="en-US"/>
          </a:p>
        </p:txBody>
      </p:sp>
    </p:spTree>
    <p:extLst>
      <p:ext uri="{BB962C8B-B14F-4D97-AF65-F5344CB8AC3E}">
        <p14:creationId xmlns:p14="http://schemas.microsoft.com/office/powerpoint/2010/main" val="3129170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6CF2E1-C3BD-CC4B-8DC5-C8E3FD709500}"/>
              </a:ext>
            </a:extLst>
          </p:cNvPr>
          <p:cNvSpPr>
            <a:spLocks noGrp="1"/>
          </p:cNvSpPr>
          <p:nvPr>
            <p:ph type="title"/>
          </p:nvPr>
        </p:nvSpPr>
        <p:spPr>
          <a:xfrm>
            <a:off x="630936" y="639520"/>
            <a:ext cx="3429000" cy="1719072"/>
          </a:xfrm>
        </p:spPr>
        <p:txBody>
          <a:bodyPr anchor="b">
            <a:normAutofit/>
          </a:bodyPr>
          <a:lstStyle/>
          <a:p>
            <a:r>
              <a:rPr lang="en-US" sz="5400"/>
              <a:t>Model Evaluation </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6782AA-EC91-1E40-AD9F-5D8CA2623730}"/>
              </a:ext>
            </a:extLst>
          </p:cNvPr>
          <p:cNvSpPr>
            <a:spLocks noGrp="1"/>
          </p:cNvSpPr>
          <p:nvPr>
            <p:ph idx="1"/>
          </p:nvPr>
        </p:nvSpPr>
        <p:spPr>
          <a:xfrm>
            <a:off x="630936" y="2807208"/>
            <a:ext cx="3429000" cy="3410712"/>
          </a:xfrm>
        </p:spPr>
        <p:txBody>
          <a:bodyPr anchor="t">
            <a:normAutofit/>
          </a:bodyPr>
          <a:lstStyle/>
          <a:p>
            <a:r>
              <a:rPr lang="en-US" sz="2200"/>
              <a:t>Repeatedly evaluated model against test set 30 times</a:t>
            </a:r>
          </a:p>
          <a:p>
            <a:r>
              <a:rPr lang="en-US" sz="2200"/>
              <a:t>Created 95% confidence interval </a:t>
            </a:r>
          </a:p>
          <a:p>
            <a:endParaRPr lang="en-US" sz="2200"/>
          </a:p>
        </p:txBody>
      </p:sp>
      <p:pic>
        <p:nvPicPr>
          <p:cNvPr id="6" name="Picture 5" descr="Graphical user interface, text, application, email&#10;&#10;Description automatically generated">
            <a:extLst>
              <a:ext uri="{FF2B5EF4-FFF2-40B4-BE49-F238E27FC236}">
                <a16:creationId xmlns:a16="http://schemas.microsoft.com/office/drawing/2014/main" id="{9CE5C747-F45F-8349-9610-B2AEC4D09027}"/>
              </a:ext>
            </a:extLst>
          </p:cNvPr>
          <p:cNvPicPr>
            <a:picLocks noChangeAspect="1"/>
          </p:cNvPicPr>
          <p:nvPr/>
        </p:nvPicPr>
        <p:blipFill>
          <a:blip r:embed="rId2"/>
          <a:stretch>
            <a:fillRect/>
          </a:stretch>
        </p:blipFill>
        <p:spPr>
          <a:xfrm>
            <a:off x="4654296" y="952290"/>
            <a:ext cx="6903720" cy="4953419"/>
          </a:xfrm>
          <a:prstGeom prst="rect">
            <a:avLst/>
          </a:prstGeom>
        </p:spPr>
      </p:pic>
      <p:sp>
        <p:nvSpPr>
          <p:cNvPr id="4" name="Slide Number Placeholder 3">
            <a:extLst>
              <a:ext uri="{FF2B5EF4-FFF2-40B4-BE49-F238E27FC236}">
                <a16:creationId xmlns:a16="http://schemas.microsoft.com/office/drawing/2014/main" id="{950859C1-1C12-4D4A-8F93-11278CF60F62}"/>
              </a:ext>
            </a:extLst>
          </p:cNvPr>
          <p:cNvSpPr>
            <a:spLocks noGrp="1"/>
          </p:cNvSpPr>
          <p:nvPr>
            <p:ph type="sldNum" sz="quarter" idx="12"/>
          </p:nvPr>
        </p:nvSpPr>
        <p:spPr>
          <a:xfrm>
            <a:off x="8610600" y="6356350"/>
            <a:ext cx="2743200" cy="365125"/>
          </a:xfrm>
        </p:spPr>
        <p:txBody>
          <a:bodyPr>
            <a:normAutofit/>
          </a:bodyPr>
          <a:lstStyle/>
          <a:p>
            <a:pPr>
              <a:spcAft>
                <a:spcPts val="600"/>
              </a:spcAft>
            </a:pPr>
            <a:fld id="{78F05B8B-B97C-A741-B2D8-2A5FCE105ABB}" type="slidenum">
              <a:rPr lang="en-US" smtClean="0"/>
              <a:pPr>
                <a:spcAft>
                  <a:spcPts val="600"/>
                </a:spcAft>
              </a:pPr>
              <a:t>14</a:t>
            </a:fld>
            <a:endParaRPr lang="en-US"/>
          </a:p>
        </p:txBody>
      </p:sp>
    </p:spTree>
    <p:extLst>
      <p:ext uri="{BB962C8B-B14F-4D97-AF65-F5344CB8AC3E}">
        <p14:creationId xmlns:p14="http://schemas.microsoft.com/office/powerpoint/2010/main" val="3689721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F05D75-93F3-844C-8FAD-57A58A7E1DC4}"/>
              </a:ext>
            </a:extLst>
          </p:cNvPr>
          <p:cNvSpPr>
            <a:spLocks noGrp="1"/>
          </p:cNvSpPr>
          <p:nvPr>
            <p:ph type="title"/>
          </p:nvPr>
        </p:nvSpPr>
        <p:spPr>
          <a:xfrm>
            <a:off x="612648" y="1078992"/>
            <a:ext cx="6268770" cy="1536192"/>
          </a:xfrm>
        </p:spPr>
        <p:txBody>
          <a:bodyPr anchor="b">
            <a:normAutofit/>
          </a:bodyPr>
          <a:lstStyle/>
          <a:p>
            <a:r>
              <a:rPr lang="en-US" sz="3200" dirty="0"/>
              <a:t>Threats to validity </a:t>
            </a:r>
          </a:p>
        </p:txBody>
      </p:sp>
      <p:sp>
        <p:nvSpPr>
          <p:cNvPr id="73" name="Rectangle 72">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5" name="Rectangle 74">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C36AA9B-2F9B-C943-A86C-2FF51B83E653}"/>
              </a:ext>
            </a:extLst>
          </p:cNvPr>
          <p:cNvSpPr>
            <a:spLocks noGrp="1"/>
          </p:cNvSpPr>
          <p:nvPr>
            <p:ph idx="1"/>
          </p:nvPr>
        </p:nvSpPr>
        <p:spPr>
          <a:xfrm>
            <a:off x="612648" y="3355848"/>
            <a:ext cx="6268770" cy="2825496"/>
          </a:xfrm>
        </p:spPr>
        <p:txBody>
          <a:bodyPr>
            <a:normAutofit lnSpcReduction="10000"/>
          </a:bodyPr>
          <a:lstStyle/>
          <a:p>
            <a:r>
              <a:rPr lang="en-US" sz="2000" dirty="0"/>
              <a:t>Literature parameters may not be the best fit</a:t>
            </a:r>
          </a:p>
          <a:p>
            <a:r>
              <a:rPr lang="en-US" sz="2000" dirty="0"/>
              <a:t>Dataset size </a:t>
            </a:r>
          </a:p>
          <a:p>
            <a:pPr lvl="1"/>
            <a:r>
              <a:rPr lang="en-US" sz="2000" dirty="0"/>
              <a:t>Could train on more historical data </a:t>
            </a:r>
          </a:p>
          <a:p>
            <a:pPr lvl="1"/>
            <a:r>
              <a:rPr lang="en-US" sz="2000" dirty="0"/>
              <a:t>Potential issue with 2020 lockdowns</a:t>
            </a:r>
          </a:p>
          <a:p>
            <a:r>
              <a:rPr lang="en-US" sz="2000" dirty="0"/>
              <a:t>Calls for service, not crime reports </a:t>
            </a:r>
          </a:p>
          <a:p>
            <a:pPr lvl="1"/>
            <a:r>
              <a:rPr lang="en-US" sz="2000" dirty="0"/>
              <a:t>Repeated calls</a:t>
            </a:r>
          </a:p>
          <a:p>
            <a:pPr lvl="1"/>
            <a:r>
              <a:rPr lang="en-US" sz="2000" dirty="0"/>
              <a:t>Prank calls</a:t>
            </a:r>
          </a:p>
          <a:p>
            <a:pPr lvl="1"/>
            <a:r>
              <a:rPr lang="en-US" sz="2000" dirty="0"/>
              <a:t>Actual crime differs from call </a:t>
            </a:r>
          </a:p>
          <a:p>
            <a:pPr lvl="1"/>
            <a:endParaRPr lang="en-US" sz="2000" dirty="0"/>
          </a:p>
        </p:txBody>
      </p:sp>
      <p:pic>
        <p:nvPicPr>
          <p:cNvPr id="5122" name="Picture 2" descr="The Bystander Effect - Sketchplanations">
            <a:extLst>
              <a:ext uri="{FF2B5EF4-FFF2-40B4-BE49-F238E27FC236}">
                <a16:creationId xmlns:a16="http://schemas.microsoft.com/office/drawing/2014/main" id="{D56980FA-6EB7-F248-A2E5-B465C7D351A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94066" y="1595519"/>
            <a:ext cx="4237686" cy="359143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41730AF-4096-5240-A9FB-F31C01768669}"/>
              </a:ext>
            </a:extLst>
          </p:cNvPr>
          <p:cNvSpPr>
            <a:spLocks noGrp="1"/>
          </p:cNvSpPr>
          <p:nvPr>
            <p:ph type="sldNum" sz="quarter" idx="12"/>
          </p:nvPr>
        </p:nvSpPr>
        <p:spPr>
          <a:xfrm>
            <a:off x="8726424" y="6356350"/>
            <a:ext cx="2852928" cy="365125"/>
          </a:xfrm>
        </p:spPr>
        <p:txBody>
          <a:bodyPr>
            <a:normAutofit/>
          </a:bodyPr>
          <a:lstStyle/>
          <a:p>
            <a:pPr>
              <a:spcAft>
                <a:spcPts val="600"/>
              </a:spcAft>
            </a:pPr>
            <a:fld id="{78F05B8B-B97C-A741-B2D8-2A5FCE105ABB}" type="slidenum">
              <a:rPr lang="en-US">
                <a:solidFill>
                  <a:schemeClr val="tx1">
                    <a:lumMod val="50000"/>
                    <a:lumOff val="50000"/>
                  </a:schemeClr>
                </a:solidFill>
              </a:rPr>
              <a:pPr>
                <a:spcAft>
                  <a:spcPts val="600"/>
                </a:spcAft>
              </a:pPr>
              <a:t>15</a:t>
            </a:fld>
            <a:endParaRPr lang="en-US">
              <a:solidFill>
                <a:schemeClr val="tx1">
                  <a:lumMod val="50000"/>
                  <a:lumOff val="50000"/>
                </a:schemeClr>
              </a:solidFill>
            </a:endParaRPr>
          </a:p>
        </p:txBody>
      </p:sp>
    </p:spTree>
    <p:extLst>
      <p:ext uri="{BB962C8B-B14F-4D97-AF65-F5344CB8AC3E}">
        <p14:creationId xmlns:p14="http://schemas.microsoft.com/office/powerpoint/2010/main" val="1729282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9B9E8A9-352D-4DCB-9485-C777000D4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F91D79-BD3C-794B-94EF-082B17AD6432}"/>
              </a:ext>
            </a:extLst>
          </p:cNvPr>
          <p:cNvSpPr>
            <a:spLocks noGrp="1"/>
          </p:cNvSpPr>
          <p:nvPr>
            <p:ph type="title"/>
          </p:nvPr>
        </p:nvSpPr>
        <p:spPr>
          <a:xfrm>
            <a:off x="612648" y="1078992"/>
            <a:ext cx="6272784" cy="1536192"/>
          </a:xfrm>
        </p:spPr>
        <p:txBody>
          <a:bodyPr anchor="b">
            <a:normAutofit/>
          </a:bodyPr>
          <a:lstStyle/>
          <a:p>
            <a:r>
              <a:rPr lang="en-US" sz="3200" dirty="0"/>
              <a:t>Future Work </a:t>
            </a:r>
          </a:p>
        </p:txBody>
      </p:sp>
      <p:sp>
        <p:nvSpPr>
          <p:cNvPr id="137" name="Rectangle 136">
            <a:extLst>
              <a:ext uri="{FF2B5EF4-FFF2-40B4-BE49-F238E27FC236}">
                <a16:creationId xmlns:a16="http://schemas.microsoft.com/office/drawing/2014/main" id="{C2A9B0E5-C2C1-4B85-99A9-117A659D5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9" name="Rectangle 138">
            <a:extLst>
              <a:ext uri="{FF2B5EF4-FFF2-40B4-BE49-F238E27FC236}">
                <a16:creationId xmlns:a16="http://schemas.microsoft.com/office/drawing/2014/main" id="{3A8AEACA-9535-4BE8-A91B-8BE82BA54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Our Products">
            <a:extLst>
              <a:ext uri="{FF2B5EF4-FFF2-40B4-BE49-F238E27FC236}">
                <a16:creationId xmlns:a16="http://schemas.microsoft.com/office/drawing/2014/main" id="{A6A73D7F-865F-4347-894C-C9A2B5058B2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46554" y="1409469"/>
            <a:ext cx="4726940" cy="31079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B7B0B9F-CDE5-944D-A471-C3E2054FAFF3}"/>
              </a:ext>
            </a:extLst>
          </p:cNvPr>
          <p:cNvSpPr>
            <a:spLocks noGrp="1"/>
          </p:cNvSpPr>
          <p:nvPr>
            <p:ph idx="1"/>
          </p:nvPr>
        </p:nvSpPr>
        <p:spPr>
          <a:xfrm>
            <a:off x="612648" y="3355848"/>
            <a:ext cx="6272784" cy="2825496"/>
          </a:xfrm>
        </p:spPr>
        <p:txBody>
          <a:bodyPr>
            <a:normAutofit lnSpcReduction="10000"/>
          </a:bodyPr>
          <a:lstStyle/>
          <a:p>
            <a:r>
              <a:rPr lang="en-US" sz="2000" dirty="0"/>
              <a:t>Hyperparameter Tuning of model</a:t>
            </a:r>
          </a:p>
          <a:p>
            <a:r>
              <a:rPr lang="en-US" sz="2000" dirty="0"/>
              <a:t>Incorporate more historical data </a:t>
            </a:r>
          </a:p>
          <a:p>
            <a:pPr lvl="1"/>
            <a:r>
              <a:rPr lang="en-US" sz="2000" dirty="0"/>
              <a:t>Call data goes back to 2011 </a:t>
            </a:r>
          </a:p>
          <a:p>
            <a:r>
              <a:rPr lang="en-US" sz="2000" dirty="0"/>
              <a:t>Include or create models for other problem types </a:t>
            </a:r>
          </a:p>
          <a:p>
            <a:pPr lvl="1"/>
            <a:r>
              <a:rPr lang="en-US" sz="2000" dirty="0"/>
              <a:t>Only trained on ”Crimes Against Person Calls” </a:t>
            </a:r>
          </a:p>
          <a:p>
            <a:r>
              <a:rPr lang="en-US" sz="2000" dirty="0"/>
              <a:t>Create data dashboard with Tableau or Power BI</a:t>
            </a:r>
          </a:p>
          <a:p>
            <a:pPr lvl="1"/>
            <a:r>
              <a:rPr lang="en-US" sz="2000" dirty="0"/>
              <a:t>Product that anyone could use </a:t>
            </a:r>
          </a:p>
          <a:p>
            <a:pPr lvl="1"/>
            <a:r>
              <a:rPr lang="en-US" sz="2000" dirty="0"/>
              <a:t>Visualize predictions</a:t>
            </a:r>
          </a:p>
          <a:p>
            <a:pPr marL="0" indent="0">
              <a:buNone/>
            </a:pPr>
            <a:endParaRPr lang="en-US" sz="2000" dirty="0"/>
          </a:p>
          <a:p>
            <a:endParaRPr lang="en-US" sz="2000" dirty="0"/>
          </a:p>
          <a:p>
            <a:pPr lvl="1"/>
            <a:endParaRPr lang="en-US" sz="2000" dirty="0"/>
          </a:p>
        </p:txBody>
      </p:sp>
      <p:pic>
        <p:nvPicPr>
          <p:cNvPr id="6" name="Picture 5" descr="Graphical user interface, application&#10;&#10;Description automatically generated">
            <a:extLst>
              <a:ext uri="{FF2B5EF4-FFF2-40B4-BE49-F238E27FC236}">
                <a16:creationId xmlns:a16="http://schemas.microsoft.com/office/drawing/2014/main" id="{52B7E606-945C-FE41-92B7-EEBB2BF19C24}"/>
              </a:ext>
            </a:extLst>
          </p:cNvPr>
          <p:cNvPicPr>
            <a:picLocks noChangeAspect="1"/>
          </p:cNvPicPr>
          <p:nvPr/>
        </p:nvPicPr>
        <p:blipFill rotWithShape="1">
          <a:blip r:embed="rId3"/>
          <a:srcRect t="15920"/>
          <a:stretch/>
        </p:blipFill>
        <p:spPr>
          <a:xfrm>
            <a:off x="6937915" y="4746877"/>
            <a:ext cx="2291547" cy="1143335"/>
          </a:xfrm>
          <a:prstGeom prst="rect">
            <a:avLst/>
          </a:prstGeom>
        </p:spPr>
      </p:pic>
      <p:sp>
        <p:nvSpPr>
          <p:cNvPr id="4" name="Slide Number Placeholder 3">
            <a:extLst>
              <a:ext uri="{FF2B5EF4-FFF2-40B4-BE49-F238E27FC236}">
                <a16:creationId xmlns:a16="http://schemas.microsoft.com/office/drawing/2014/main" id="{B788CEEB-F95B-3E46-BF5E-E799CF5AA3F4}"/>
              </a:ext>
            </a:extLst>
          </p:cNvPr>
          <p:cNvSpPr>
            <a:spLocks noGrp="1"/>
          </p:cNvSpPr>
          <p:nvPr>
            <p:ph type="sldNum" sz="quarter" idx="12"/>
          </p:nvPr>
        </p:nvSpPr>
        <p:spPr>
          <a:xfrm>
            <a:off x="8811769" y="6356350"/>
            <a:ext cx="2743200" cy="365125"/>
          </a:xfrm>
        </p:spPr>
        <p:txBody>
          <a:bodyPr>
            <a:normAutofit/>
          </a:bodyPr>
          <a:lstStyle/>
          <a:p>
            <a:pPr>
              <a:spcAft>
                <a:spcPts val="600"/>
              </a:spcAft>
            </a:pPr>
            <a:fld id="{78F05B8B-B97C-A741-B2D8-2A5FCE105ABB}" type="slidenum">
              <a:rPr lang="en-US">
                <a:solidFill>
                  <a:schemeClr val="tx1">
                    <a:lumMod val="50000"/>
                    <a:lumOff val="50000"/>
                  </a:schemeClr>
                </a:solidFill>
              </a:rPr>
              <a:pPr>
                <a:spcAft>
                  <a:spcPts val="600"/>
                </a:spcAft>
              </a:pPr>
              <a:t>16</a:t>
            </a:fld>
            <a:endParaRPr lang="en-US">
              <a:solidFill>
                <a:schemeClr val="tx1">
                  <a:lumMod val="50000"/>
                  <a:lumOff val="50000"/>
                </a:schemeClr>
              </a:solidFill>
            </a:endParaRPr>
          </a:p>
        </p:txBody>
      </p:sp>
      <p:pic>
        <p:nvPicPr>
          <p:cNvPr id="4100" name="Picture 4" descr="What is Microsoft Power BI? - ArcherPoint">
            <a:extLst>
              <a:ext uri="{FF2B5EF4-FFF2-40B4-BE49-F238E27FC236}">
                <a16:creationId xmlns:a16="http://schemas.microsoft.com/office/drawing/2014/main" id="{E59759B2-5F12-EC47-BE02-8106D58D6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1757" y="4746877"/>
            <a:ext cx="2103212" cy="1150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258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3C933B3-4E7E-7043-92E4-B67B6A62038B}"/>
              </a:ext>
            </a:extLst>
          </p:cNvPr>
          <p:cNvSpPr>
            <a:spLocks noGrp="1"/>
          </p:cNvSpPr>
          <p:nvPr>
            <p:ph type="title"/>
          </p:nvPr>
        </p:nvSpPr>
        <p:spPr>
          <a:xfrm>
            <a:off x="1051560" y="586822"/>
            <a:ext cx="3657600" cy="1645920"/>
          </a:xfrm>
        </p:spPr>
        <p:txBody>
          <a:bodyPr>
            <a:normAutofit/>
          </a:bodyPr>
          <a:lstStyle/>
          <a:p>
            <a:r>
              <a:rPr lang="en-US" sz="3200" dirty="0"/>
              <a:t>Motivation </a:t>
            </a:r>
          </a:p>
        </p:txBody>
      </p:sp>
      <p:sp>
        <p:nvSpPr>
          <p:cNvPr id="17" name="Rectangle 1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5" name="Rectangle 1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F021768-DBD3-9443-8FD8-317CBC9D8B78}"/>
              </a:ext>
            </a:extLst>
          </p:cNvPr>
          <p:cNvSpPr>
            <a:spLocks noGrp="1"/>
          </p:cNvSpPr>
          <p:nvPr>
            <p:ph idx="1"/>
          </p:nvPr>
        </p:nvSpPr>
        <p:spPr>
          <a:xfrm>
            <a:off x="5250106" y="586822"/>
            <a:ext cx="6106742" cy="1645920"/>
          </a:xfrm>
        </p:spPr>
        <p:txBody>
          <a:bodyPr anchor="ctr">
            <a:normAutofit/>
          </a:bodyPr>
          <a:lstStyle/>
          <a:p>
            <a:r>
              <a:rPr lang="en-US" sz="2000" dirty="0"/>
              <a:t>Our understanding of crime is largely informed by local news and descriptive statistics </a:t>
            </a:r>
          </a:p>
          <a:p>
            <a:endParaRPr lang="en-US" sz="2000" dirty="0"/>
          </a:p>
        </p:txBody>
      </p:sp>
      <p:pic>
        <p:nvPicPr>
          <p:cNvPr id="6" name="Picture 5">
            <a:extLst>
              <a:ext uri="{FF2B5EF4-FFF2-40B4-BE49-F238E27FC236}">
                <a16:creationId xmlns:a16="http://schemas.microsoft.com/office/drawing/2014/main" id="{6CAF5953-43AB-784A-B044-7201541F379B}"/>
              </a:ext>
            </a:extLst>
          </p:cNvPr>
          <p:cNvPicPr>
            <a:picLocks noChangeAspect="1"/>
          </p:cNvPicPr>
          <p:nvPr/>
        </p:nvPicPr>
        <p:blipFill>
          <a:blip r:embed="rId2"/>
          <a:stretch>
            <a:fillRect/>
          </a:stretch>
        </p:blipFill>
        <p:spPr>
          <a:xfrm>
            <a:off x="6013490" y="2692131"/>
            <a:ext cx="5401341" cy="3483864"/>
          </a:xfrm>
          <a:prstGeom prst="rect">
            <a:avLst/>
          </a:prstGeom>
        </p:spPr>
      </p:pic>
      <p:pic>
        <p:nvPicPr>
          <p:cNvPr id="8" name="Picture 7" descr="Text&#10;&#10;Description automatically generated">
            <a:extLst>
              <a:ext uri="{FF2B5EF4-FFF2-40B4-BE49-F238E27FC236}">
                <a16:creationId xmlns:a16="http://schemas.microsoft.com/office/drawing/2014/main" id="{EA81C083-EE54-914A-822E-30F1396A9E46}"/>
              </a:ext>
            </a:extLst>
          </p:cNvPr>
          <p:cNvPicPr>
            <a:picLocks noChangeAspect="1"/>
          </p:cNvPicPr>
          <p:nvPr/>
        </p:nvPicPr>
        <p:blipFill>
          <a:blip r:embed="rId3"/>
          <a:stretch>
            <a:fillRect/>
          </a:stretch>
        </p:blipFill>
        <p:spPr>
          <a:xfrm>
            <a:off x="490408" y="3192942"/>
            <a:ext cx="5523082" cy="1587886"/>
          </a:xfrm>
          <a:prstGeom prst="rect">
            <a:avLst/>
          </a:prstGeom>
        </p:spPr>
      </p:pic>
      <p:sp>
        <p:nvSpPr>
          <p:cNvPr id="4" name="Slide Number Placeholder 3">
            <a:extLst>
              <a:ext uri="{FF2B5EF4-FFF2-40B4-BE49-F238E27FC236}">
                <a16:creationId xmlns:a16="http://schemas.microsoft.com/office/drawing/2014/main" id="{91DE4437-58D3-254B-B53F-165EF5718CAF}"/>
              </a:ext>
            </a:extLst>
          </p:cNvPr>
          <p:cNvSpPr>
            <a:spLocks noGrp="1"/>
          </p:cNvSpPr>
          <p:nvPr>
            <p:ph type="sldNum" sz="quarter" idx="12"/>
          </p:nvPr>
        </p:nvSpPr>
        <p:spPr>
          <a:xfrm>
            <a:off x="8610600" y="6356350"/>
            <a:ext cx="2746248" cy="365125"/>
          </a:xfrm>
        </p:spPr>
        <p:txBody>
          <a:bodyPr>
            <a:normAutofit/>
          </a:bodyPr>
          <a:lstStyle/>
          <a:p>
            <a:pPr>
              <a:spcAft>
                <a:spcPts val="600"/>
              </a:spcAft>
            </a:pPr>
            <a:fld id="{78F05B8B-B97C-A741-B2D8-2A5FCE105ABB}" type="slidenum">
              <a:rPr lang="en-US">
                <a:solidFill>
                  <a:schemeClr val="tx1">
                    <a:lumMod val="50000"/>
                    <a:lumOff val="50000"/>
                  </a:schemeClr>
                </a:solidFill>
              </a:rPr>
              <a:pPr>
                <a:spcAft>
                  <a:spcPts val="600"/>
                </a:spcAft>
              </a:pPr>
              <a:t>2</a:t>
            </a:fld>
            <a:endParaRPr lang="en-US">
              <a:solidFill>
                <a:schemeClr val="tx1">
                  <a:lumMod val="50000"/>
                  <a:lumOff val="50000"/>
                </a:schemeClr>
              </a:solidFill>
            </a:endParaRPr>
          </a:p>
        </p:txBody>
      </p:sp>
      <p:sp>
        <p:nvSpPr>
          <p:cNvPr id="9" name="Rectangle 8">
            <a:extLst>
              <a:ext uri="{FF2B5EF4-FFF2-40B4-BE49-F238E27FC236}">
                <a16:creationId xmlns:a16="http://schemas.microsoft.com/office/drawing/2014/main" id="{E1360756-27AA-0242-9284-4E4F80818140}"/>
              </a:ext>
            </a:extLst>
          </p:cNvPr>
          <p:cNvSpPr/>
          <p:nvPr/>
        </p:nvSpPr>
        <p:spPr>
          <a:xfrm>
            <a:off x="950334" y="4917606"/>
            <a:ext cx="3860051" cy="430887"/>
          </a:xfrm>
          <a:prstGeom prst="rect">
            <a:avLst/>
          </a:prstGeom>
        </p:spPr>
        <p:txBody>
          <a:bodyPr wrap="square">
            <a:spAutoFit/>
          </a:bodyPr>
          <a:lstStyle/>
          <a:p>
            <a:r>
              <a:rPr lang="en-US" sz="1100" dirty="0">
                <a:hlinkClick r:id="rId4"/>
              </a:rPr>
              <a:t>https://www.ksat.com/news/local/2021/10/25/these-are-the-safest-most-dangerous-suburbs-in-san-antonio-area/</a:t>
            </a:r>
            <a:r>
              <a:rPr lang="en-US" sz="1100" dirty="0"/>
              <a:t> </a:t>
            </a:r>
          </a:p>
        </p:txBody>
      </p:sp>
    </p:spTree>
    <p:extLst>
      <p:ext uri="{BB962C8B-B14F-4D97-AF65-F5344CB8AC3E}">
        <p14:creationId xmlns:p14="http://schemas.microsoft.com/office/powerpoint/2010/main" val="3872503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5" name="Rectangle 144">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7" name="Rectangle 146">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9" name="Rectangle 148">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CE42C16-87CB-6A4D-8135-1D9D547D5840}"/>
              </a:ext>
            </a:extLst>
          </p:cNvPr>
          <p:cNvSpPr>
            <a:spLocks noGrp="1"/>
          </p:cNvSpPr>
          <p:nvPr>
            <p:ph type="title"/>
          </p:nvPr>
        </p:nvSpPr>
        <p:spPr>
          <a:xfrm>
            <a:off x="1115568" y="548640"/>
            <a:ext cx="10168128" cy="1179576"/>
          </a:xfrm>
        </p:spPr>
        <p:txBody>
          <a:bodyPr>
            <a:normAutofit/>
          </a:bodyPr>
          <a:lstStyle/>
          <a:p>
            <a:r>
              <a:rPr lang="en-US" sz="3200" dirty="0"/>
              <a:t>Motivation</a:t>
            </a:r>
            <a:r>
              <a:rPr lang="en-US" sz="4000" dirty="0"/>
              <a:t> </a:t>
            </a:r>
          </a:p>
        </p:txBody>
      </p:sp>
      <p:sp>
        <p:nvSpPr>
          <p:cNvPr id="151" name="Rectangle 150">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3C02ADC-42AE-744B-89CB-120AE345B171}"/>
              </a:ext>
            </a:extLst>
          </p:cNvPr>
          <p:cNvSpPr>
            <a:spLocks noGrp="1"/>
          </p:cNvSpPr>
          <p:nvPr>
            <p:ph idx="1"/>
          </p:nvPr>
        </p:nvSpPr>
        <p:spPr>
          <a:xfrm>
            <a:off x="1011936" y="2165462"/>
            <a:ext cx="10168128" cy="3695020"/>
          </a:xfrm>
        </p:spPr>
        <p:txBody>
          <a:bodyPr>
            <a:normAutofit/>
          </a:bodyPr>
          <a:lstStyle/>
          <a:p>
            <a:r>
              <a:rPr lang="en-US" sz="2000" dirty="0"/>
              <a:t>Different approach to understanding the frequency of crime</a:t>
            </a:r>
          </a:p>
          <a:p>
            <a:r>
              <a:rPr lang="en-US" sz="2000" dirty="0"/>
              <a:t>Create a predictive model for occurrences of crime throughout the city</a:t>
            </a:r>
          </a:p>
          <a:p>
            <a:r>
              <a:rPr lang="en-US" sz="2000" dirty="0"/>
              <a:t>Not predict whether an individual will commit a crime </a:t>
            </a:r>
          </a:p>
          <a:p>
            <a:endParaRPr lang="en-US" sz="2000" dirty="0"/>
          </a:p>
          <a:p>
            <a:endParaRPr lang="en-US" sz="2000" dirty="0"/>
          </a:p>
        </p:txBody>
      </p:sp>
      <p:pic>
        <p:nvPicPr>
          <p:cNvPr id="49" name="Picture 4" descr="Minority Report - Plugged In">
            <a:extLst>
              <a:ext uri="{FF2B5EF4-FFF2-40B4-BE49-F238E27FC236}">
                <a16:creationId xmlns:a16="http://schemas.microsoft.com/office/drawing/2014/main" id="{6D493287-F078-A147-AF23-C0CD9E2584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90189" y="3791548"/>
            <a:ext cx="3732086" cy="246317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Watch Dogs 2 Launch Trailer Out One Week Before Game Release">
            <a:extLst>
              <a:ext uri="{FF2B5EF4-FFF2-40B4-BE49-F238E27FC236}">
                <a16:creationId xmlns:a16="http://schemas.microsoft.com/office/drawing/2014/main" id="{D9B3A933-B693-C248-9EEC-E82B9B37478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2310" y="3866246"/>
            <a:ext cx="4223999" cy="2388479"/>
          </a:xfrm>
          <a:prstGeom prst="rect">
            <a:avLst/>
          </a:prstGeom>
          <a:noFill/>
          <a:extLst>
            <a:ext uri="{909E8E84-426E-40DD-AFC4-6F175D3DCCD1}">
              <a14:hiddenFill xmlns:a14="http://schemas.microsoft.com/office/drawing/2010/main">
                <a:solidFill>
                  <a:srgbClr val="FFFFFF"/>
                </a:solidFill>
              </a14:hiddenFill>
            </a:ext>
          </a:extLst>
        </p:spPr>
      </p:pic>
      <p:sp>
        <p:nvSpPr>
          <p:cNvPr id="51" name="Slide Number Placeholder 3">
            <a:extLst>
              <a:ext uri="{FF2B5EF4-FFF2-40B4-BE49-F238E27FC236}">
                <a16:creationId xmlns:a16="http://schemas.microsoft.com/office/drawing/2014/main" id="{D5EC223A-9687-E54F-B9D9-65F708627C6C}"/>
              </a:ext>
            </a:extLst>
          </p:cNvPr>
          <p:cNvSpPr>
            <a:spLocks noGrp="1"/>
          </p:cNvSpPr>
          <p:nvPr>
            <p:ph type="sldNum" sz="quarter" idx="12"/>
          </p:nvPr>
        </p:nvSpPr>
        <p:spPr>
          <a:xfrm>
            <a:off x="8777295" y="6504788"/>
            <a:ext cx="1664000" cy="258152"/>
          </a:xfrm>
        </p:spPr>
        <p:txBody>
          <a:bodyPr>
            <a:normAutofit lnSpcReduction="10000"/>
          </a:bodyPr>
          <a:lstStyle/>
          <a:p>
            <a:pPr>
              <a:spcAft>
                <a:spcPts val="600"/>
              </a:spcAft>
            </a:pPr>
            <a:fld id="{78F05B8B-B97C-A741-B2D8-2A5FCE105ABB}" type="slidenum">
              <a:rPr lang="en-US" smtClean="0">
                <a:solidFill>
                  <a:schemeClr val="tx1">
                    <a:lumMod val="50000"/>
                    <a:lumOff val="50000"/>
                  </a:schemeClr>
                </a:solidFill>
              </a:rPr>
              <a:pPr>
                <a:spcAft>
                  <a:spcPts val="600"/>
                </a:spcAft>
              </a:pPr>
              <a:t>3</a:t>
            </a:fld>
            <a:endParaRPr lang="en-US">
              <a:solidFill>
                <a:schemeClr val="tx1">
                  <a:lumMod val="50000"/>
                  <a:lumOff val="50000"/>
                </a:schemeClr>
              </a:solidFill>
            </a:endParaRPr>
          </a:p>
        </p:txBody>
      </p:sp>
      <p:pic>
        <p:nvPicPr>
          <p:cNvPr id="54" name="Graphic 53" descr="Close outline">
            <a:extLst>
              <a:ext uri="{FF2B5EF4-FFF2-40B4-BE49-F238E27FC236}">
                <a16:creationId xmlns:a16="http://schemas.microsoft.com/office/drawing/2014/main" id="{7E7712D5-A976-E74F-9BF6-489ACE08E9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1335" y="3269899"/>
            <a:ext cx="3695020" cy="3695020"/>
          </a:xfrm>
          <a:prstGeom prst="rect">
            <a:avLst/>
          </a:prstGeom>
        </p:spPr>
      </p:pic>
      <p:pic>
        <p:nvPicPr>
          <p:cNvPr id="55" name="Graphic 54" descr="Close outline">
            <a:extLst>
              <a:ext uri="{FF2B5EF4-FFF2-40B4-BE49-F238E27FC236}">
                <a16:creationId xmlns:a16="http://schemas.microsoft.com/office/drawing/2014/main" id="{07EF3B24-0A5B-F540-9B7B-9F83354E72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99058" y="3269899"/>
            <a:ext cx="3695020" cy="3695020"/>
          </a:xfrm>
          <a:prstGeom prst="rect">
            <a:avLst/>
          </a:prstGeom>
        </p:spPr>
      </p:pic>
    </p:spTree>
    <p:extLst>
      <p:ext uri="{BB962C8B-B14F-4D97-AF65-F5344CB8AC3E}">
        <p14:creationId xmlns:p14="http://schemas.microsoft.com/office/powerpoint/2010/main" val="3286741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AEFE6D-6E1C-5449-B2C0-3BFAE591573B}"/>
              </a:ext>
            </a:extLst>
          </p:cNvPr>
          <p:cNvSpPr>
            <a:spLocks noGrp="1"/>
          </p:cNvSpPr>
          <p:nvPr>
            <p:ph type="title"/>
          </p:nvPr>
        </p:nvSpPr>
        <p:spPr>
          <a:xfrm>
            <a:off x="1046746" y="586822"/>
            <a:ext cx="3560252" cy="1645920"/>
          </a:xfrm>
        </p:spPr>
        <p:txBody>
          <a:bodyPr>
            <a:normAutofit/>
          </a:bodyPr>
          <a:lstStyle/>
          <a:p>
            <a:r>
              <a:rPr lang="en-US" sz="3200" dirty="0"/>
              <a:t>Dataset</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E8A964A-4D5B-3742-81E3-935FE8928068}"/>
              </a:ext>
            </a:extLst>
          </p:cNvPr>
          <p:cNvSpPr>
            <a:spLocks noGrp="1"/>
          </p:cNvSpPr>
          <p:nvPr>
            <p:ph idx="1"/>
          </p:nvPr>
        </p:nvSpPr>
        <p:spPr>
          <a:xfrm>
            <a:off x="5351164" y="586822"/>
            <a:ext cx="6002636" cy="1645920"/>
          </a:xfrm>
        </p:spPr>
        <p:txBody>
          <a:bodyPr anchor="ctr">
            <a:normAutofit/>
          </a:bodyPr>
          <a:lstStyle/>
          <a:p>
            <a:r>
              <a:rPr lang="en-US" sz="1800" dirty="0"/>
              <a:t>The SAPD has a dataset of all calls for service across the city </a:t>
            </a:r>
          </a:p>
          <a:p>
            <a:pPr lvl="1"/>
            <a:r>
              <a:rPr lang="en-US" sz="1800" dirty="0"/>
              <a:t>Problem Categories: Crimes Against Person, Property Crime, Traffic, Other</a:t>
            </a:r>
          </a:p>
          <a:p>
            <a:r>
              <a:rPr lang="en-US" sz="1800" dirty="0"/>
              <a:t>Used May 2021 – April 2022 (112280 records)</a:t>
            </a:r>
          </a:p>
          <a:p>
            <a:r>
              <a:rPr lang="en-US" sz="1800" dirty="0">
                <a:hlinkClick r:id="rId2"/>
              </a:rPr>
              <a:t>https://www.sanantonio.gov/SAPD/Calls</a:t>
            </a:r>
            <a:r>
              <a:rPr lang="en-US" sz="1800" dirty="0"/>
              <a:t> </a:t>
            </a:r>
          </a:p>
        </p:txBody>
      </p:sp>
      <p:pic>
        <p:nvPicPr>
          <p:cNvPr id="6" name="Picture 5">
            <a:extLst>
              <a:ext uri="{FF2B5EF4-FFF2-40B4-BE49-F238E27FC236}">
                <a16:creationId xmlns:a16="http://schemas.microsoft.com/office/drawing/2014/main" id="{128B78E8-B508-4F4B-8F4E-0D5DF19F0662}"/>
              </a:ext>
            </a:extLst>
          </p:cNvPr>
          <p:cNvPicPr>
            <a:picLocks noChangeAspect="1"/>
          </p:cNvPicPr>
          <p:nvPr/>
        </p:nvPicPr>
        <p:blipFill>
          <a:blip r:embed="rId3"/>
          <a:stretch>
            <a:fillRect/>
          </a:stretch>
        </p:blipFill>
        <p:spPr>
          <a:xfrm>
            <a:off x="557784" y="3010606"/>
            <a:ext cx="11164824" cy="2930764"/>
          </a:xfrm>
          <a:prstGeom prst="rect">
            <a:avLst/>
          </a:prstGeom>
        </p:spPr>
      </p:pic>
      <p:sp>
        <p:nvSpPr>
          <p:cNvPr id="4" name="Slide Number Placeholder 3">
            <a:extLst>
              <a:ext uri="{FF2B5EF4-FFF2-40B4-BE49-F238E27FC236}">
                <a16:creationId xmlns:a16="http://schemas.microsoft.com/office/drawing/2014/main" id="{D362ABEF-157E-3C4B-8B99-385EC06B4521}"/>
              </a:ext>
            </a:extLst>
          </p:cNvPr>
          <p:cNvSpPr>
            <a:spLocks noGrp="1"/>
          </p:cNvSpPr>
          <p:nvPr>
            <p:ph type="sldNum" sz="quarter" idx="12"/>
          </p:nvPr>
        </p:nvSpPr>
        <p:spPr>
          <a:xfrm>
            <a:off x="8610600" y="6356350"/>
            <a:ext cx="2743200" cy="365125"/>
          </a:xfrm>
        </p:spPr>
        <p:txBody>
          <a:bodyPr>
            <a:normAutofit/>
          </a:bodyPr>
          <a:lstStyle/>
          <a:p>
            <a:pPr>
              <a:spcAft>
                <a:spcPts val="600"/>
              </a:spcAft>
            </a:pPr>
            <a:fld id="{78F05B8B-B97C-A741-B2D8-2A5FCE105ABB}" type="slidenum">
              <a:rPr lang="en-US">
                <a:solidFill>
                  <a:schemeClr val="tx1">
                    <a:lumMod val="50000"/>
                    <a:lumOff val="50000"/>
                  </a:schemeClr>
                </a:solidFill>
              </a:rPr>
              <a:pPr>
                <a:spcAft>
                  <a:spcPts val="600"/>
                </a:spcAft>
              </a:pPr>
              <a:t>4</a:t>
            </a:fld>
            <a:endParaRPr lang="en-US">
              <a:solidFill>
                <a:schemeClr val="tx1">
                  <a:lumMod val="50000"/>
                  <a:lumOff val="50000"/>
                </a:schemeClr>
              </a:solidFill>
            </a:endParaRPr>
          </a:p>
        </p:txBody>
      </p:sp>
    </p:spTree>
    <p:extLst>
      <p:ext uri="{BB962C8B-B14F-4D97-AF65-F5344CB8AC3E}">
        <p14:creationId xmlns:p14="http://schemas.microsoft.com/office/powerpoint/2010/main" val="478898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E7C5CB-D058-554C-A221-714EAB11A4F2}"/>
              </a:ext>
            </a:extLst>
          </p:cNvPr>
          <p:cNvSpPr>
            <a:spLocks noGrp="1"/>
          </p:cNvSpPr>
          <p:nvPr>
            <p:ph type="title"/>
          </p:nvPr>
        </p:nvSpPr>
        <p:spPr>
          <a:xfrm>
            <a:off x="1051560" y="586822"/>
            <a:ext cx="3657600" cy="1645920"/>
          </a:xfrm>
        </p:spPr>
        <p:txBody>
          <a:bodyPr>
            <a:normAutofit/>
          </a:bodyPr>
          <a:lstStyle/>
          <a:p>
            <a:r>
              <a:rPr lang="en-US" sz="3200" dirty="0"/>
              <a:t>Goal</a:t>
            </a:r>
          </a:p>
        </p:txBody>
      </p:sp>
      <p:sp>
        <p:nvSpPr>
          <p:cNvPr id="17" name="Rectangle 1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367CE12-1157-494B-B9EC-2E1A218CBD4E}"/>
              </a:ext>
            </a:extLst>
          </p:cNvPr>
          <p:cNvSpPr>
            <a:spLocks noGrp="1"/>
          </p:cNvSpPr>
          <p:nvPr>
            <p:ph idx="1"/>
          </p:nvPr>
        </p:nvSpPr>
        <p:spPr>
          <a:xfrm>
            <a:off x="5250106" y="586822"/>
            <a:ext cx="6106742" cy="1645920"/>
          </a:xfrm>
        </p:spPr>
        <p:txBody>
          <a:bodyPr anchor="ctr">
            <a:normAutofit/>
          </a:bodyPr>
          <a:lstStyle/>
          <a:p>
            <a:r>
              <a:rPr lang="en-US" sz="1800" dirty="0"/>
              <a:t>Follow literature to apply a neural network to the SAPD Calls for Service dataset </a:t>
            </a:r>
          </a:p>
          <a:p>
            <a:r>
              <a:rPr lang="en-US" sz="1800" dirty="0"/>
              <a:t>Create a predictive model for the number of calls for a given zip code by problem type</a:t>
            </a:r>
          </a:p>
        </p:txBody>
      </p:sp>
      <p:pic>
        <p:nvPicPr>
          <p:cNvPr id="8" name="Picture 7" descr="Text&#10;&#10;Description automatically generated">
            <a:extLst>
              <a:ext uri="{FF2B5EF4-FFF2-40B4-BE49-F238E27FC236}">
                <a16:creationId xmlns:a16="http://schemas.microsoft.com/office/drawing/2014/main" id="{A1C42DEC-E39E-564D-B73D-1614B4F0FE39}"/>
              </a:ext>
            </a:extLst>
          </p:cNvPr>
          <p:cNvPicPr>
            <a:picLocks noChangeAspect="1"/>
          </p:cNvPicPr>
          <p:nvPr/>
        </p:nvPicPr>
        <p:blipFill>
          <a:blip r:embed="rId2"/>
          <a:stretch>
            <a:fillRect/>
          </a:stretch>
        </p:blipFill>
        <p:spPr>
          <a:xfrm>
            <a:off x="490408" y="3330681"/>
            <a:ext cx="5523082" cy="883693"/>
          </a:xfrm>
          <a:prstGeom prst="rect">
            <a:avLst/>
          </a:prstGeom>
        </p:spPr>
      </p:pic>
      <p:sp>
        <p:nvSpPr>
          <p:cNvPr id="4" name="Slide Number Placeholder 3">
            <a:extLst>
              <a:ext uri="{FF2B5EF4-FFF2-40B4-BE49-F238E27FC236}">
                <a16:creationId xmlns:a16="http://schemas.microsoft.com/office/drawing/2014/main" id="{05C0A1C5-6639-5F44-B02D-CD387438FD87}"/>
              </a:ext>
            </a:extLst>
          </p:cNvPr>
          <p:cNvSpPr>
            <a:spLocks noGrp="1"/>
          </p:cNvSpPr>
          <p:nvPr>
            <p:ph type="sldNum" sz="quarter" idx="12"/>
          </p:nvPr>
        </p:nvSpPr>
        <p:spPr>
          <a:xfrm>
            <a:off x="8610600" y="6356350"/>
            <a:ext cx="2746248" cy="365125"/>
          </a:xfrm>
        </p:spPr>
        <p:txBody>
          <a:bodyPr>
            <a:normAutofit/>
          </a:bodyPr>
          <a:lstStyle/>
          <a:p>
            <a:pPr>
              <a:spcAft>
                <a:spcPts val="600"/>
              </a:spcAft>
            </a:pPr>
            <a:fld id="{78F05B8B-B97C-A741-B2D8-2A5FCE105ABB}" type="slidenum">
              <a:rPr lang="en-US">
                <a:solidFill>
                  <a:schemeClr val="tx1">
                    <a:lumMod val="50000"/>
                    <a:lumOff val="50000"/>
                  </a:schemeClr>
                </a:solidFill>
              </a:rPr>
              <a:pPr>
                <a:spcAft>
                  <a:spcPts val="600"/>
                </a:spcAft>
              </a:pPr>
              <a:t>5</a:t>
            </a:fld>
            <a:endParaRPr lang="en-US">
              <a:solidFill>
                <a:schemeClr val="tx1">
                  <a:lumMod val="50000"/>
                  <a:lumOff val="50000"/>
                </a:schemeClr>
              </a:solidFill>
            </a:endParaRPr>
          </a:p>
        </p:txBody>
      </p:sp>
      <p:sp>
        <p:nvSpPr>
          <p:cNvPr id="9" name="Rectangle 8">
            <a:extLst>
              <a:ext uri="{FF2B5EF4-FFF2-40B4-BE49-F238E27FC236}">
                <a16:creationId xmlns:a16="http://schemas.microsoft.com/office/drawing/2014/main" id="{8A6566E4-E013-124C-AB9C-C1C649D01CBD}"/>
              </a:ext>
            </a:extLst>
          </p:cNvPr>
          <p:cNvSpPr/>
          <p:nvPr/>
        </p:nvSpPr>
        <p:spPr>
          <a:xfrm>
            <a:off x="764750" y="4633196"/>
            <a:ext cx="2914644" cy="276999"/>
          </a:xfrm>
          <a:prstGeom prst="rect">
            <a:avLst/>
          </a:prstGeom>
        </p:spPr>
        <p:txBody>
          <a:bodyPr wrap="none">
            <a:spAutoFit/>
          </a:bodyPr>
          <a:lstStyle/>
          <a:p>
            <a:r>
              <a:rPr lang="en-US" sz="1200" dirty="0">
                <a:hlinkClick r:id="rId3"/>
              </a:rPr>
              <a:t>https://www.mdpi.com/2076-0760/10/1/4</a:t>
            </a:r>
            <a:r>
              <a:rPr lang="en-US" sz="1200" dirty="0"/>
              <a:t> </a:t>
            </a:r>
          </a:p>
        </p:txBody>
      </p:sp>
      <p:pic>
        <p:nvPicPr>
          <p:cNvPr id="1026" name="Picture 2" descr="Socsci 10 00004 g016">
            <a:extLst>
              <a:ext uri="{FF2B5EF4-FFF2-40B4-BE49-F238E27FC236}">
                <a16:creationId xmlns:a16="http://schemas.microsoft.com/office/drawing/2014/main" id="{1E5B4930-4BE4-274B-B8E6-C65D3E054E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512" y="2649061"/>
            <a:ext cx="4260057"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55C12D-65FB-9445-B66A-9CB27BC706B7}"/>
              </a:ext>
            </a:extLst>
          </p:cNvPr>
          <p:cNvSpPr txBox="1"/>
          <p:nvPr/>
        </p:nvSpPr>
        <p:spPr>
          <a:xfrm>
            <a:off x="6178512" y="6159986"/>
            <a:ext cx="4260057" cy="338554"/>
          </a:xfrm>
          <a:prstGeom prst="rect">
            <a:avLst/>
          </a:prstGeom>
          <a:noFill/>
        </p:spPr>
        <p:txBody>
          <a:bodyPr wrap="square" rtlCol="0">
            <a:spAutoFit/>
          </a:bodyPr>
          <a:lstStyle/>
          <a:p>
            <a:pPr algn="ctr"/>
            <a:r>
              <a:rPr lang="en-US" sz="1600" b="1" dirty="0"/>
              <a:t>Selected network architecture </a:t>
            </a:r>
          </a:p>
        </p:txBody>
      </p:sp>
    </p:spTree>
    <p:extLst>
      <p:ext uri="{BB962C8B-B14F-4D97-AF65-F5344CB8AC3E}">
        <p14:creationId xmlns:p14="http://schemas.microsoft.com/office/powerpoint/2010/main" val="2728286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2854001-B4AF-4E18-9D2E-33E37F97A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2937F0-688F-5346-99D2-0EA6A016130E}"/>
              </a:ext>
            </a:extLst>
          </p:cNvPr>
          <p:cNvSpPr>
            <a:spLocks noGrp="1"/>
          </p:cNvSpPr>
          <p:nvPr>
            <p:ph type="title"/>
          </p:nvPr>
        </p:nvSpPr>
        <p:spPr>
          <a:xfrm>
            <a:off x="612648" y="1078992"/>
            <a:ext cx="6268770" cy="1536192"/>
          </a:xfrm>
        </p:spPr>
        <p:txBody>
          <a:bodyPr anchor="b">
            <a:normAutofit/>
          </a:bodyPr>
          <a:lstStyle/>
          <a:p>
            <a:r>
              <a:rPr lang="en-US" sz="3200" dirty="0"/>
              <a:t>What is a neural network? </a:t>
            </a:r>
          </a:p>
        </p:txBody>
      </p:sp>
      <p:sp>
        <p:nvSpPr>
          <p:cNvPr id="73" name="Rectangle 72">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591E9A8-7BFF-6646-A889-8FB3675784BC}"/>
              </a:ext>
            </a:extLst>
          </p:cNvPr>
          <p:cNvSpPr>
            <a:spLocks noGrp="1"/>
          </p:cNvSpPr>
          <p:nvPr>
            <p:ph idx="1"/>
          </p:nvPr>
        </p:nvSpPr>
        <p:spPr>
          <a:xfrm>
            <a:off x="639270" y="3355848"/>
            <a:ext cx="6244957" cy="2825496"/>
          </a:xfrm>
        </p:spPr>
        <p:txBody>
          <a:bodyPr>
            <a:normAutofit/>
          </a:bodyPr>
          <a:lstStyle/>
          <a:p>
            <a:r>
              <a:rPr lang="en-US" sz="2000" dirty="0"/>
              <a:t>Node: basically a linear regression</a:t>
            </a:r>
          </a:p>
          <a:p>
            <a:pPr lvl="1"/>
            <a:r>
              <a:rPr lang="en-US" sz="2000" dirty="0"/>
              <a:t>Each has associated weight and threshold</a:t>
            </a:r>
          </a:p>
          <a:p>
            <a:pPr lvl="1"/>
            <a:r>
              <a:rPr lang="en-US" sz="2000" dirty="0"/>
              <a:t>Sends data to next layer if activated</a:t>
            </a:r>
          </a:p>
          <a:p>
            <a:r>
              <a:rPr lang="en-US" sz="2000" dirty="0"/>
              <a:t>Neural networks train on data to determine weights</a:t>
            </a:r>
          </a:p>
          <a:p>
            <a:pPr lvl="1"/>
            <a:r>
              <a:rPr lang="en-US" sz="2000" dirty="0"/>
              <a:t>Use gradient descent to minimize error </a:t>
            </a:r>
          </a:p>
          <a:p>
            <a:r>
              <a:rPr lang="en-US" sz="2000" dirty="0"/>
              <a:t>Black box: hard to know exactly why they work</a:t>
            </a:r>
          </a:p>
          <a:p>
            <a:pPr lvl="1"/>
            <a:r>
              <a:rPr lang="en-US" sz="2000" dirty="0"/>
              <a:t>Optimize for best results</a:t>
            </a:r>
          </a:p>
        </p:txBody>
      </p:sp>
      <p:pic>
        <p:nvPicPr>
          <p:cNvPr id="2050" name="Picture 2" descr="Neural network - Wikipedia">
            <a:extLst>
              <a:ext uri="{FF2B5EF4-FFF2-40B4-BE49-F238E27FC236}">
                <a16:creationId xmlns:a16="http://schemas.microsoft.com/office/drawing/2014/main" id="{B21CFB4C-87B3-7645-9A35-F4279E06DA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72" b="3"/>
          <a:stretch/>
        </p:blipFill>
        <p:spPr bwMode="auto">
          <a:xfrm>
            <a:off x="7684007" y="603504"/>
            <a:ext cx="4050792" cy="557784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6E62C6B-99EF-D249-891F-40243DC1172E}"/>
              </a:ext>
            </a:extLst>
          </p:cNvPr>
          <p:cNvSpPr>
            <a:spLocks noGrp="1"/>
          </p:cNvSpPr>
          <p:nvPr>
            <p:ph type="sldNum" sz="quarter" idx="12"/>
          </p:nvPr>
        </p:nvSpPr>
        <p:spPr>
          <a:xfrm>
            <a:off x="8836152" y="6356350"/>
            <a:ext cx="2743200" cy="365125"/>
          </a:xfrm>
        </p:spPr>
        <p:txBody>
          <a:bodyPr>
            <a:normAutofit/>
          </a:bodyPr>
          <a:lstStyle/>
          <a:p>
            <a:pPr>
              <a:spcAft>
                <a:spcPts val="600"/>
              </a:spcAft>
            </a:pPr>
            <a:fld id="{78F05B8B-B97C-A741-B2D8-2A5FCE105ABB}" type="slidenum">
              <a:rPr lang="en-US">
                <a:solidFill>
                  <a:schemeClr val="tx1">
                    <a:lumMod val="50000"/>
                    <a:lumOff val="50000"/>
                  </a:schemeClr>
                </a:solidFill>
              </a:rPr>
              <a:pPr>
                <a:spcAft>
                  <a:spcPts val="600"/>
                </a:spcAft>
              </a:pPr>
              <a:t>6</a:t>
            </a:fld>
            <a:endParaRPr lang="en-US">
              <a:solidFill>
                <a:schemeClr val="tx1">
                  <a:lumMod val="50000"/>
                  <a:lumOff val="50000"/>
                </a:schemeClr>
              </a:solidFill>
            </a:endParaRPr>
          </a:p>
        </p:txBody>
      </p:sp>
    </p:spTree>
    <p:extLst>
      <p:ext uri="{BB962C8B-B14F-4D97-AF65-F5344CB8AC3E}">
        <p14:creationId xmlns:p14="http://schemas.microsoft.com/office/powerpoint/2010/main" val="536623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9" name="Freeform: Shape 78">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1" name="Freeform: Shape 80">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5EB991-1842-E242-9117-7BBD28142000}"/>
              </a:ext>
            </a:extLst>
          </p:cNvPr>
          <p:cNvSpPr>
            <a:spLocks noGrp="1"/>
          </p:cNvSpPr>
          <p:nvPr>
            <p:ph type="title"/>
          </p:nvPr>
        </p:nvSpPr>
        <p:spPr>
          <a:xfrm>
            <a:off x="438913" y="859536"/>
            <a:ext cx="4832802" cy="1243584"/>
          </a:xfrm>
        </p:spPr>
        <p:txBody>
          <a:bodyPr>
            <a:normAutofit/>
          </a:bodyPr>
          <a:lstStyle/>
          <a:p>
            <a:r>
              <a:rPr lang="en-US" sz="3200" dirty="0"/>
              <a:t>Tools</a:t>
            </a:r>
          </a:p>
        </p:txBody>
      </p:sp>
      <p:sp>
        <p:nvSpPr>
          <p:cNvPr id="83" name="Rectangle 82">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5" name="Rectangle 84">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3EC8100-6B43-D94E-8E7B-0E9794264C6E}"/>
              </a:ext>
            </a:extLst>
          </p:cNvPr>
          <p:cNvSpPr>
            <a:spLocks noGrp="1"/>
          </p:cNvSpPr>
          <p:nvPr>
            <p:ph idx="1"/>
          </p:nvPr>
        </p:nvSpPr>
        <p:spPr>
          <a:xfrm>
            <a:off x="438912" y="2512611"/>
            <a:ext cx="4832803" cy="3664351"/>
          </a:xfrm>
        </p:spPr>
        <p:txBody>
          <a:bodyPr>
            <a:normAutofit/>
          </a:bodyPr>
          <a:lstStyle/>
          <a:p>
            <a:r>
              <a:rPr lang="en-US" sz="2000" dirty="0"/>
              <a:t>Python </a:t>
            </a:r>
          </a:p>
          <a:p>
            <a:pPr lvl="1"/>
            <a:r>
              <a:rPr lang="en-US" sz="1800" dirty="0"/>
              <a:t>Data science libraries: pandas, matplotlib, scikit-learn, </a:t>
            </a:r>
            <a:r>
              <a:rPr lang="en-US" sz="1800" dirty="0" err="1"/>
              <a:t>numpy</a:t>
            </a:r>
            <a:r>
              <a:rPr lang="en-US" sz="1800" dirty="0"/>
              <a:t>, seaborn</a:t>
            </a:r>
          </a:p>
          <a:p>
            <a:r>
              <a:rPr lang="en-US" sz="2000" dirty="0"/>
              <a:t>TensorFlow</a:t>
            </a:r>
          </a:p>
          <a:p>
            <a:pPr lvl="1"/>
            <a:r>
              <a:rPr lang="en-US" sz="1800" dirty="0"/>
              <a:t>Open source ML/AI library </a:t>
            </a:r>
          </a:p>
          <a:p>
            <a:pPr lvl="1"/>
            <a:r>
              <a:rPr lang="en-US" sz="1800" dirty="0"/>
              <a:t>Developed by Google</a:t>
            </a:r>
          </a:p>
          <a:p>
            <a:r>
              <a:rPr lang="en-US" sz="2000" dirty="0" err="1"/>
              <a:t>Keras</a:t>
            </a:r>
            <a:endParaRPr lang="en-US" sz="2000" dirty="0"/>
          </a:p>
          <a:p>
            <a:pPr lvl="1"/>
            <a:r>
              <a:rPr lang="en-US" sz="1800" dirty="0"/>
              <a:t>TensorFlow 2 API </a:t>
            </a:r>
          </a:p>
          <a:p>
            <a:r>
              <a:rPr lang="en-US" sz="2000" dirty="0"/>
              <a:t>Anaconda</a:t>
            </a:r>
          </a:p>
          <a:p>
            <a:pPr lvl="1"/>
            <a:r>
              <a:rPr lang="en-US" sz="1800" dirty="0" err="1"/>
              <a:t>Jupyter</a:t>
            </a:r>
            <a:r>
              <a:rPr lang="en-US" sz="1800" dirty="0"/>
              <a:t> Notebook </a:t>
            </a:r>
          </a:p>
          <a:p>
            <a:pPr lvl="1"/>
            <a:endParaRPr lang="en-US" sz="2000" dirty="0"/>
          </a:p>
        </p:txBody>
      </p:sp>
      <p:grpSp>
        <p:nvGrpSpPr>
          <p:cNvPr id="5" name="Group 4">
            <a:extLst>
              <a:ext uri="{FF2B5EF4-FFF2-40B4-BE49-F238E27FC236}">
                <a16:creationId xmlns:a16="http://schemas.microsoft.com/office/drawing/2014/main" id="{A71FBA38-4DCF-114B-973F-5A590A95D6CE}"/>
              </a:ext>
            </a:extLst>
          </p:cNvPr>
          <p:cNvGrpSpPr/>
          <p:nvPr/>
        </p:nvGrpSpPr>
        <p:grpSpPr>
          <a:xfrm>
            <a:off x="6396267" y="3742680"/>
            <a:ext cx="4876800" cy="2893898"/>
            <a:chOff x="6705600" y="3676879"/>
            <a:chExt cx="4876800" cy="2893898"/>
          </a:xfrm>
        </p:grpSpPr>
        <p:pic>
          <p:nvPicPr>
            <p:cNvPr id="3080" name="Picture 8" descr="Company name&#10;&#10;Description automatically generated with low confidence">
              <a:extLst>
                <a:ext uri="{FF2B5EF4-FFF2-40B4-BE49-F238E27FC236}">
                  <a16:creationId xmlns:a16="http://schemas.microsoft.com/office/drawing/2014/main" id="{ABBBBE8E-6F29-F94E-93CA-0B1690F6AA7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05600" y="3827577"/>
              <a:ext cx="48768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ensorFlow – Medium">
              <a:extLst>
                <a:ext uri="{FF2B5EF4-FFF2-40B4-BE49-F238E27FC236}">
                  <a16:creationId xmlns:a16="http://schemas.microsoft.com/office/drawing/2014/main" id="{DD229DB3-D0AE-504D-9464-972E4DA027B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359320" y="3676879"/>
              <a:ext cx="851992" cy="851992"/>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Slide Number Placeholder 3">
            <a:extLst>
              <a:ext uri="{FF2B5EF4-FFF2-40B4-BE49-F238E27FC236}">
                <a16:creationId xmlns:a16="http://schemas.microsoft.com/office/drawing/2014/main" id="{DF790FF8-78BC-C749-9F0B-4FE59897114B}"/>
              </a:ext>
            </a:extLst>
          </p:cNvPr>
          <p:cNvSpPr>
            <a:spLocks noGrp="1"/>
          </p:cNvSpPr>
          <p:nvPr>
            <p:ph type="sldNum" sz="quarter" idx="12"/>
          </p:nvPr>
        </p:nvSpPr>
        <p:spPr>
          <a:xfrm>
            <a:off x="10326623" y="6356350"/>
            <a:ext cx="1426464" cy="365125"/>
          </a:xfrm>
        </p:spPr>
        <p:txBody>
          <a:bodyPr>
            <a:normAutofit/>
          </a:bodyPr>
          <a:lstStyle/>
          <a:p>
            <a:pPr>
              <a:spcAft>
                <a:spcPts val="600"/>
              </a:spcAft>
            </a:pPr>
            <a:fld id="{78F05B8B-B97C-A741-B2D8-2A5FCE105ABB}" type="slidenum">
              <a:rPr lang="en-US">
                <a:solidFill>
                  <a:schemeClr val="tx1">
                    <a:lumMod val="50000"/>
                    <a:lumOff val="50000"/>
                  </a:schemeClr>
                </a:solidFill>
              </a:rPr>
              <a:pPr>
                <a:spcAft>
                  <a:spcPts val="600"/>
                </a:spcAft>
              </a:pPr>
              <a:t>7</a:t>
            </a:fld>
            <a:endParaRPr lang="en-US">
              <a:solidFill>
                <a:schemeClr val="tx1">
                  <a:lumMod val="50000"/>
                  <a:lumOff val="50000"/>
                </a:schemeClr>
              </a:solidFill>
            </a:endParaRPr>
          </a:p>
        </p:txBody>
      </p:sp>
      <p:pic>
        <p:nvPicPr>
          <p:cNvPr id="3082" name="Picture 10" descr="The complete guide to Jupyter Notebooks for Data Science | by Harshit Tyagi  | Towards Data Science">
            <a:extLst>
              <a:ext uri="{FF2B5EF4-FFF2-40B4-BE49-F238E27FC236}">
                <a16:creationId xmlns:a16="http://schemas.microsoft.com/office/drawing/2014/main" id="{580FF640-B056-6242-98AD-1CD44F39A6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6266" y="499739"/>
            <a:ext cx="5136091" cy="2889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616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DF23D-7D52-9A47-8D58-BBB812144E04}"/>
              </a:ext>
            </a:extLst>
          </p:cNvPr>
          <p:cNvSpPr>
            <a:spLocks noGrp="1"/>
          </p:cNvSpPr>
          <p:nvPr>
            <p:ph type="title"/>
          </p:nvPr>
        </p:nvSpPr>
        <p:spPr>
          <a:xfrm>
            <a:off x="630936" y="640080"/>
            <a:ext cx="4818888" cy="1481328"/>
          </a:xfrm>
        </p:spPr>
        <p:txBody>
          <a:bodyPr anchor="b">
            <a:normAutofit/>
          </a:bodyPr>
          <a:lstStyle/>
          <a:p>
            <a:r>
              <a:rPr lang="en-US" sz="3200" dirty="0"/>
              <a:t>Preprocessing – Zip Code </a:t>
            </a:r>
          </a:p>
        </p:txBody>
      </p:sp>
      <p:sp>
        <p:nvSpPr>
          <p:cNvPr id="2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F74F75-2EFD-3340-B592-1D413EAC148B}"/>
              </a:ext>
            </a:extLst>
          </p:cNvPr>
          <p:cNvSpPr>
            <a:spLocks noGrp="1"/>
          </p:cNvSpPr>
          <p:nvPr>
            <p:ph idx="1"/>
          </p:nvPr>
        </p:nvSpPr>
        <p:spPr>
          <a:xfrm>
            <a:off x="630936" y="2660904"/>
            <a:ext cx="4818888" cy="3547872"/>
          </a:xfrm>
        </p:spPr>
        <p:txBody>
          <a:bodyPr anchor="t">
            <a:normAutofit/>
          </a:bodyPr>
          <a:lstStyle/>
          <a:p>
            <a:r>
              <a:rPr lang="en-US" sz="2000" dirty="0"/>
              <a:t>Zip code is intended level of detail</a:t>
            </a:r>
          </a:p>
          <a:p>
            <a:pPr lvl="1"/>
            <a:r>
              <a:rPr lang="en-US" sz="2000" dirty="0"/>
              <a:t>Drop other geographical attributes</a:t>
            </a:r>
          </a:p>
          <a:p>
            <a:pPr lvl="1"/>
            <a:r>
              <a:rPr lang="en-US" sz="2000" dirty="0"/>
              <a:t>Also drop incident number</a:t>
            </a:r>
          </a:p>
          <a:p>
            <a:r>
              <a:rPr lang="en-US" sz="2000" dirty="0"/>
              <a:t>166 rows with no zip code </a:t>
            </a:r>
          </a:p>
          <a:p>
            <a:pPr lvl="1"/>
            <a:r>
              <a:rPr lang="en-US" sz="2000" dirty="0"/>
              <a:t>One with a zip code ‘s’</a:t>
            </a:r>
          </a:p>
          <a:p>
            <a:r>
              <a:rPr lang="en-US" sz="2000" dirty="0"/>
              <a:t>Some records have 9-digit zip codes</a:t>
            </a:r>
          </a:p>
          <a:p>
            <a:pPr lvl="1"/>
            <a:r>
              <a:rPr lang="en-US" sz="2000" dirty="0"/>
              <a:t>Keep only first five</a:t>
            </a:r>
          </a:p>
          <a:p>
            <a:pPr lvl="1"/>
            <a:r>
              <a:rPr lang="en-US" sz="2000" dirty="0"/>
              <a:t>Last four represent specific delivery routes</a:t>
            </a:r>
          </a:p>
        </p:txBody>
      </p:sp>
      <p:pic>
        <p:nvPicPr>
          <p:cNvPr id="6" name="Picture 5" descr="Text&#10;&#10;Description automatically generated">
            <a:extLst>
              <a:ext uri="{FF2B5EF4-FFF2-40B4-BE49-F238E27FC236}">
                <a16:creationId xmlns:a16="http://schemas.microsoft.com/office/drawing/2014/main" id="{DE24E44C-EAE4-4546-B30F-0539B44638C9}"/>
              </a:ext>
            </a:extLst>
          </p:cNvPr>
          <p:cNvPicPr>
            <a:picLocks noChangeAspect="1"/>
          </p:cNvPicPr>
          <p:nvPr/>
        </p:nvPicPr>
        <p:blipFill>
          <a:blip r:embed="rId2"/>
          <a:stretch>
            <a:fillRect/>
          </a:stretch>
        </p:blipFill>
        <p:spPr>
          <a:xfrm>
            <a:off x="6099048" y="2350854"/>
            <a:ext cx="5458968" cy="2156292"/>
          </a:xfrm>
          <a:prstGeom prst="rect">
            <a:avLst/>
          </a:prstGeom>
        </p:spPr>
      </p:pic>
      <p:sp>
        <p:nvSpPr>
          <p:cNvPr id="4" name="Slide Number Placeholder 3">
            <a:extLst>
              <a:ext uri="{FF2B5EF4-FFF2-40B4-BE49-F238E27FC236}">
                <a16:creationId xmlns:a16="http://schemas.microsoft.com/office/drawing/2014/main" id="{BABA5641-DF8F-8A4C-9CA6-8B599F57E389}"/>
              </a:ext>
            </a:extLst>
          </p:cNvPr>
          <p:cNvSpPr>
            <a:spLocks noGrp="1"/>
          </p:cNvSpPr>
          <p:nvPr>
            <p:ph type="sldNum" sz="quarter" idx="12"/>
          </p:nvPr>
        </p:nvSpPr>
        <p:spPr>
          <a:xfrm>
            <a:off x="8610600" y="6356350"/>
            <a:ext cx="2743200" cy="365125"/>
          </a:xfrm>
        </p:spPr>
        <p:txBody>
          <a:bodyPr>
            <a:normAutofit/>
          </a:bodyPr>
          <a:lstStyle/>
          <a:p>
            <a:pPr>
              <a:spcAft>
                <a:spcPts val="600"/>
              </a:spcAft>
            </a:pPr>
            <a:fld id="{78F05B8B-B97C-A741-B2D8-2A5FCE105ABB}" type="slidenum">
              <a:rPr lang="en-US" smtClean="0"/>
              <a:pPr>
                <a:spcAft>
                  <a:spcPts val="600"/>
                </a:spcAft>
              </a:pPr>
              <a:t>8</a:t>
            </a:fld>
            <a:endParaRPr lang="en-US"/>
          </a:p>
        </p:txBody>
      </p:sp>
    </p:spTree>
    <p:extLst>
      <p:ext uri="{BB962C8B-B14F-4D97-AF65-F5344CB8AC3E}">
        <p14:creationId xmlns:p14="http://schemas.microsoft.com/office/powerpoint/2010/main" val="454410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A02CA3-CCE8-2F40-ACF3-5A2D97A4EE1A}"/>
              </a:ext>
            </a:extLst>
          </p:cNvPr>
          <p:cNvSpPr>
            <a:spLocks noGrp="1"/>
          </p:cNvSpPr>
          <p:nvPr>
            <p:ph type="title"/>
          </p:nvPr>
        </p:nvSpPr>
        <p:spPr>
          <a:xfrm>
            <a:off x="438913" y="859536"/>
            <a:ext cx="4832802" cy="1243584"/>
          </a:xfrm>
        </p:spPr>
        <p:txBody>
          <a:bodyPr>
            <a:normAutofit/>
          </a:bodyPr>
          <a:lstStyle/>
          <a:p>
            <a:r>
              <a:rPr lang="en-US" sz="3200" dirty="0"/>
              <a:t>Preprocessing - Time</a:t>
            </a:r>
          </a:p>
        </p:txBody>
      </p:sp>
      <p:sp>
        <p:nvSpPr>
          <p:cNvPr id="30" name="Rectangle 29">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6E977DE-807E-7541-89A3-18FF4C83603E}"/>
              </a:ext>
            </a:extLst>
          </p:cNvPr>
          <p:cNvSpPr>
            <a:spLocks noGrp="1"/>
          </p:cNvSpPr>
          <p:nvPr>
            <p:ph idx="1"/>
          </p:nvPr>
        </p:nvSpPr>
        <p:spPr>
          <a:xfrm>
            <a:off x="438912" y="2512611"/>
            <a:ext cx="4832803" cy="3664351"/>
          </a:xfrm>
        </p:spPr>
        <p:txBody>
          <a:bodyPr>
            <a:normAutofit/>
          </a:bodyPr>
          <a:lstStyle/>
          <a:p>
            <a:r>
              <a:rPr lang="en-US" sz="2000" dirty="0"/>
              <a:t>Separate response date into day, month, year, hour</a:t>
            </a:r>
          </a:p>
          <a:p>
            <a:r>
              <a:rPr lang="en-US" sz="2000" dirty="0"/>
              <a:t>Group hours into four six-hour periods</a:t>
            </a:r>
          </a:p>
          <a:p>
            <a:pPr lvl="1"/>
            <a:r>
              <a:rPr lang="en-US" sz="2000" dirty="0"/>
              <a:t>12AM – 5:59AM, 6AM – 11:59PM, 12PM – 5:59PM, 6PM – 11:59PM </a:t>
            </a:r>
          </a:p>
        </p:txBody>
      </p:sp>
      <p:pic>
        <p:nvPicPr>
          <p:cNvPr id="6" name="Picture 5">
            <a:extLst>
              <a:ext uri="{FF2B5EF4-FFF2-40B4-BE49-F238E27FC236}">
                <a16:creationId xmlns:a16="http://schemas.microsoft.com/office/drawing/2014/main" id="{F0898446-0534-3C47-8A33-96AA8B07555E}"/>
              </a:ext>
            </a:extLst>
          </p:cNvPr>
          <p:cNvPicPr>
            <a:picLocks noChangeAspect="1"/>
          </p:cNvPicPr>
          <p:nvPr/>
        </p:nvPicPr>
        <p:blipFill>
          <a:blip r:embed="rId2"/>
          <a:stretch>
            <a:fillRect/>
          </a:stretch>
        </p:blipFill>
        <p:spPr>
          <a:xfrm>
            <a:off x="6617368" y="643789"/>
            <a:ext cx="5135719" cy="2490822"/>
          </a:xfrm>
          <a:prstGeom prst="rect">
            <a:avLst/>
          </a:prstGeom>
        </p:spPr>
      </p:pic>
      <p:pic>
        <p:nvPicPr>
          <p:cNvPr id="8" name="Picture 7" descr="Text&#10;&#10;Description automatically generated">
            <a:extLst>
              <a:ext uri="{FF2B5EF4-FFF2-40B4-BE49-F238E27FC236}">
                <a16:creationId xmlns:a16="http://schemas.microsoft.com/office/drawing/2014/main" id="{6F879533-ECA6-8648-A4D8-8ADB41481151}"/>
              </a:ext>
            </a:extLst>
          </p:cNvPr>
          <p:cNvPicPr>
            <a:picLocks noChangeAspect="1"/>
          </p:cNvPicPr>
          <p:nvPr/>
        </p:nvPicPr>
        <p:blipFill>
          <a:blip r:embed="rId3"/>
          <a:stretch>
            <a:fillRect/>
          </a:stretch>
        </p:blipFill>
        <p:spPr>
          <a:xfrm>
            <a:off x="6617368" y="4293448"/>
            <a:ext cx="5135719" cy="1014304"/>
          </a:xfrm>
          <a:prstGeom prst="rect">
            <a:avLst/>
          </a:prstGeom>
        </p:spPr>
      </p:pic>
      <p:sp>
        <p:nvSpPr>
          <p:cNvPr id="4" name="Slide Number Placeholder 3">
            <a:extLst>
              <a:ext uri="{FF2B5EF4-FFF2-40B4-BE49-F238E27FC236}">
                <a16:creationId xmlns:a16="http://schemas.microsoft.com/office/drawing/2014/main" id="{0E292A9B-74A8-6641-9556-A113AEC374C0}"/>
              </a:ext>
            </a:extLst>
          </p:cNvPr>
          <p:cNvSpPr>
            <a:spLocks noGrp="1"/>
          </p:cNvSpPr>
          <p:nvPr>
            <p:ph type="sldNum" sz="quarter" idx="12"/>
          </p:nvPr>
        </p:nvSpPr>
        <p:spPr>
          <a:xfrm>
            <a:off x="10326623" y="6356350"/>
            <a:ext cx="1426464" cy="365125"/>
          </a:xfrm>
        </p:spPr>
        <p:txBody>
          <a:bodyPr>
            <a:normAutofit/>
          </a:bodyPr>
          <a:lstStyle/>
          <a:p>
            <a:pPr>
              <a:spcAft>
                <a:spcPts val="600"/>
              </a:spcAft>
            </a:pPr>
            <a:fld id="{78F05B8B-B97C-A741-B2D8-2A5FCE105ABB}" type="slidenum">
              <a:rPr lang="en-US">
                <a:solidFill>
                  <a:schemeClr val="tx1">
                    <a:lumMod val="50000"/>
                    <a:lumOff val="50000"/>
                  </a:schemeClr>
                </a:solidFill>
              </a:rPr>
              <a:pPr>
                <a:spcAft>
                  <a:spcPts val="600"/>
                </a:spcAft>
              </a:pPr>
              <a:t>9</a:t>
            </a:fld>
            <a:endParaRPr lang="en-US">
              <a:solidFill>
                <a:schemeClr val="tx1">
                  <a:lumMod val="50000"/>
                  <a:lumOff val="50000"/>
                </a:schemeClr>
              </a:solidFill>
            </a:endParaRPr>
          </a:p>
        </p:txBody>
      </p:sp>
    </p:spTree>
    <p:extLst>
      <p:ext uri="{BB962C8B-B14F-4D97-AF65-F5344CB8AC3E}">
        <p14:creationId xmlns:p14="http://schemas.microsoft.com/office/powerpoint/2010/main" val="40820939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6930</TotalTime>
  <Words>667</Words>
  <Application>Microsoft Macintosh PowerPoint</Application>
  <PresentationFormat>Widescreen</PresentationFormat>
  <Paragraphs>111</Paragraphs>
  <Slides>16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Crime Prediction in SA</vt:lpstr>
      <vt:lpstr>Motivation </vt:lpstr>
      <vt:lpstr>Motivation </vt:lpstr>
      <vt:lpstr>Dataset</vt:lpstr>
      <vt:lpstr>Goal</vt:lpstr>
      <vt:lpstr>What is a neural network? </vt:lpstr>
      <vt:lpstr>Tools</vt:lpstr>
      <vt:lpstr>Preprocessing – Zip Code </vt:lpstr>
      <vt:lpstr>Preprocessing - Time</vt:lpstr>
      <vt:lpstr>Preprocessing – Quantity </vt:lpstr>
      <vt:lpstr>Preprocessing – Categorical Variables </vt:lpstr>
      <vt:lpstr>Creating the model</vt:lpstr>
      <vt:lpstr>Making Predictions</vt:lpstr>
      <vt:lpstr>Model Evaluation </vt:lpstr>
      <vt:lpstr>Threats to validity </vt:lpstr>
      <vt:lpstr>Future Work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Smith, Paul</dc:creator>
  <cp:lastModifiedBy>Smith, Paul</cp:lastModifiedBy>
  <cp:revision>11</cp:revision>
  <dcterms:created xsi:type="dcterms:W3CDTF">2022-03-28T04:43:57Z</dcterms:created>
  <dcterms:modified xsi:type="dcterms:W3CDTF">2022-05-09T03:51:48Z</dcterms:modified>
</cp:coreProperties>
</file>